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75" r:id="rId127"/>
    <p:sldId id="376" r:id="rId128"/>
    <p:sldId id="377" r:id="rId129"/>
    <p:sldId id="378" r:id="rId130"/>
    <p:sldId id="379" r:id="rId131"/>
    <p:sldId id="380" r:id="rId132"/>
    <p:sldId id="381" r:id="rId133"/>
    <p:sldId id="382" r:id="rId134"/>
    <p:sldId id="393" r:id="rId135"/>
    <p:sldId id="383" r:id="rId136"/>
    <p:sldId id="388" r:id="rId137"/>
    <p:sldId id="385" r:id="rId138"/>
    <p:sldId id="389" r:id="rId13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93"/>
            <p14:sldId id="383"/>
            <p14:sldId id="388"/>
            <p14:sldId id="385"/>
            <p14:sldId id="389"/>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75" d="100"/>
          <a:sy n="75" d="100"/>
        </p:scale>
        <p:origin x="-1652" y="-4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0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4.wmf"/><Relationship Id="rId4" Type="http://schemas.openxmlformats.org/officeDocument/2006/relationships/oleObject" Target="../embeddings/oleObject3.bin"/></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5.tif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33.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45.tif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package" Target="../embeddings/Microsoft_PowerPoint_Slide1.sldx"/></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oleObject" Target="../embeddings/oleObject2.bin"/><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5.png"/><Relationship Id="rId5" Type="http://schemas.openxmlformats.org/officeDocument/2006/relationships/image" Target="../media/image74.emf"/><Relationship Id="rId10" Type="http://schemas.openxmlformats.org/officeDocument/2006/relationships/image" Target="../media/image79.tiff"/><Relationship Id="rId4" Type="http://schemas.openxmlformats.org/officeDocument/2006/relationships/package" Target="../embeddings/Microsoft_Visio___33333333333332222222222222222222222222222222222222222222222222222222222222222222222222222222222222222222222222222222222222222222222222222222222222.vsdx"/><Relationship Id="rId9" Type="http://schemas.openxmlformats.org/officeDocument/2006/relationships/image" Target="../media/image78.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a:t>
            </a:r>
            <a:r>
              <a:rPr lang="zh-CN" altLang="en-US" sz="1400" dirty="0" smtClean="0"/>
              <a:t>写的</a:t>
            </a:r>
            <a:endParaRPr lang="en-US" altLang="zh-CN" sz="1400" dirty="0" smtClean="0"/>
          </a:p>
          <a:p>
            <a:pPr marL="171450" indent="-171450">
              <a:buFont typeface="Arial" panose="020B0604020202020204" pitchFamily="34" charset="0"/>
              <a:buChar char="•"/>
            </a:pPr>
            <a:r>
              <a:rPr kumimoji="1" lang="en-US" altLang="ja-JP" sz="1400" b="1" dirty="0" smtClean="0">
                <a:solidFill>
                  <a:schemeClr val="accent2">
                    <a:lumMod val="60000"/>
                    <a:lumOff val="40000"/>
                  </a:schemeClr>
                </a:solidFill>
              </a:rPr>
              <a:t>Vendor</a:t>
            </a:r>
            <a:r>
              <a:rPr kumimoji="1" lang="zh-CN" altLang="en-US" sz="1400" b="1" dirty="0" smtClean="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985"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smtClean="0">
                <a:solidFill>
                  <a:srgbClr val="FF0000"/>
                </a:solidFill>
              </a:rPr>
              <a:t>Design Pattern</a:t>
            </a:r>
            <a:r>
              <a:rPr kumimoji="1" lang="zh-CN" altLang="en-US" dirty="0" smtClean="0"/>
              <a:t>问题：</a:t>
            </a:r>
            <a:endParaRPr kumimoji="1" lang="en-US" altLang="zh-CN" dirty="0" smtClean="0"/>
          </a:p>
          <a:p>
            <a:pPr marL="285750" indent="-285750">
              <a:buFont typeface="Arial" panose="020B0604020202020204" pitchFamily="34" charset="0"/>
              <a:buChar char="•"/>
            </a:pPr>
            <a:r>
              <a:rPr lang="en-US" altLang="zh-CN" b="1" dirty="0" smtClean="0">
                <a:solidFill>
                  <a:srgbClr val="FF0000"/>
                </a:solidFill>
              </a:rPr>
              <a:t>Singleton</a:t>
            </a:r>
            <a:r>
              <a:rPr lang="zh-CN" altLang="en-US" dirty="0" smtClean="0"/>
              <a:t>：这个设计想法就是用一个</a:t>
            </a:r>
            <a:r>
              <a:rPr lang="en-US" altLang="zh-CN" dirty="0" smtClean="0"/>
              <a:t>entity</a:t>
            </a:r>
            <a:r>
              <a:rPr lang="zh-CN" altLang="en-US" dirty="0" smtClean="0"/>
              <a:t>来接受命令并执行，</a:t>
            </a:r>
            <a:endParaRPr lang="en-US" altLang="zh-CN" dirty="0" smtClean="0"/>
          </a:p>
          <a:p>
            <a:pPr marL="742950" lvl="1" indent="-285750">
              <a:buFont typeface="Arial" panose="020B0604020202020204" pitchFamily="34" charset="0"/>
              <a:buChar char="•"/>
            </a:pPr>
            <a:r>
              <a:rPr kumimoji="1" lang="zh-CN" altLang="en-US" dirty="0" smtClean="0"/>
              <a:t>所以无论何时都要有并且只能有一个这个</a:t>
            </a:r>
            <a:r>
              <a:rPr kumimoji="1" lang="en-US" altLang="zh-CN" dirty="0" smtClean="0"/>
              <a:t>entity</a:t>
            </a:r>
          </a:p>
          <a:p>
            <a:pPr marL="742950" lvl="1" indent="-285750">
              <a:buFont typeface="Arial" panose="020B0604020202020204" pitchFamily="34" charset="0"/>
              <a:buChar char="•"/>
            </a:pPr>
            <a:r>
              <a:rPr lang="zh-CN" altLang="en-US" dirty="0" smtClean="0"/>
              <a:t>所以要把这个</a:t>
            </a:r>
            <a:r>
              <a:rPr lang="en-US" altLang="zh-CN" dirty="0" smtClean="0"/>
              <a:t>class </a:t>
            </a:r>
            <a:r>
              <a:rPr lang="zh-CN" altLang="en-US" dirty="0" smtClean="0"/>
              <a:t>的</a:t>
            </a:r>
            <a:r>
              <a:rPr lang="en-US" altLang="zh-CN" dirty="0" smtClean="0"/>
              <a:t>constructor</a:t>
            </a:r>
            <a:r>
              <a:rPr lang="zh-CN" altLang="en-US" dirty="0" smtClean="0"/>
              <a:t>声明为</a:t>
            </a:r>
            <a:r>
              <a:rPr lang="en-US" altLang="zh-CN" dirty="0" smtClean="0"/>
              <a:t>private</a:t>
            </a:r>
            <a:r>
              <a:rPr lang="zh-CN" altLang="en-US" dirty="0" smtClean="0"/>
              <a:t>，让其无法被继承或声明</a:t>
            </a:r>
            <a:endParaRPr lang="en-US" altLang="zh-CN" dirty="0" smtClean="0"/>
          </a:p>
          <a:p>
            <a:pPr marL="742950" lvl="1" indent="-285750">
              <a:buFont typeface="Arial" panose="020B0604020202020204" pitchFamily="34" charset="0"/>
              <a:buChar char="•"/>
            </a:pPr>
            <a:r>
              <a:rPr kumimoji="1" lang="zh-CN" altLang="en-US" dirty="0" smtClean="0"/>
              <a:t>然后把</a:t>
            </a:r>
            <a:r>
              <a:rPr kumimoji="1" lang="en-US" altLang="zh-CN" dirty="0" smtClean="0"/>
              <a:t>class</a:t>
            </a:r>
            <a:r>
              <a:rPr kumimoji="1" lang="zh-CN" altLang="en-US" dirty="0" smtClean="0"/>
              <a:t>中的方法声明为</a:t>
            </a:r>
            <a:r>
              <a:rPr kumimoji="1" lang="en-US" altLang="zh-CN" dirty="0" smtClean="0"/>
              <a:t>static</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a:t>
            </a:r>
            <a:r>
              <a:rPr kumimoji="1" lang="en-US" altLang="ja-JP" sz="1200" b="1" dirty="0" smtClean="0"/>
              <a:t>Server</a:t>
            </a:r>
          </a:p>
          <a:p>
            <a:r>
              <a:rPr lang="zh-CN" altLang="en-US" sz="1200" b="1" dirty="0" smtClean="0"/>
              <a:t>好像也叫</a:t>
            </a:r>
            <a:r>
              <a:rPr lang="en-US" altLang="zh-CN" sz="1200" b="1" dirty="0" smtClean="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smtClean="0"/>
              <a:t>DNS </a:t>
            </a:r>
            <a:r>
              <a:rPr kumimoji="1" lang="en-US" altLang="zh-CN" dirty="0" smtClean="0"/>
              <a:t>hands-on</a:t>
            </a:r>
            <a:r>
              <a:rPr kumimoji="1" lang="zh-CN" altLang="en-US" dirty="0" smtClean="0"/>
              <a:t>：</a:t>
            </a:r>
            <a:endParaRPr kumimoji="1" lang="en-US" altLang="zh-CN" dirty="0" smtClean="0"/>
          </a:p>
          <a:p>
            <a:pPr marL="342900" indent="-342900">
              <a:buFont typeface="+mj-lt"/>
              <a:buAutoNum type="arabicPeriod"/>
            </a:pPr>
            <a:r>
              <a:rPr kumimoji="1" lang="zh-CN" altLang="en-US" dirty="0" smtClean="0"/>
              <a:t>用</a:t>
            </a:r>
            <a:r>
              <a:rPr kumimoji="1" lang="en-US" altLang="zh-CN" dirty="0" err="1" smtClean="0"/>
              <a:t>wireshark</a:t>
            </a:r>
            <a:r>
              <a:rPr kumimoji="1" lang="zh-CN" altLang="en-US" dirty="0" smtClean="0"/>
              <a:t>，设置</a:t>
            </a:r>
            <a:r>
              <a:rPr kumimoji="1" lang="en-US" altLang="zh-CN" dirty="0" smtClean="0"/>
              <a:t>filter</a:t>
            </a:r>
            <a:r>
              <a:rPr kumimoji="1" lang="zh-CN" altLang="en-US" dirty="0" smtClean="0"/>
              <a:t>“</a:t>
            </a:r>
            <a:r>
              <a:rPr kumimoji="1" lang="en-US" altLang="zh-CN" dirty="0" err="1" smtClean="0"/>
              <a:t>udp.port</a:t>
            </a:r>
            <a:r>
              <a:rPr kumimoji="1" lang="en-US" altLang="zh-CN" dirty="0" smtClean="0"/>
              <a:t>==53</a:t>
            </a:r>
            <a:r>
              <a:rPr kumimoji="1" lang="zh-CN" altLang="en-US" dirty="0" smtClean="0"/>
              <a:t>”</a:t>
            </a:r>
            <a:endParaRPr kumimoji="1" lang="en-US" altLang="zh-CN" dirty="0" smtClean="0"/>
          </a:p>
          <a:p>
            <a:pPr marL="342900" indent="-342900">
              <a:buFont typeface="+mj-lt"/>
              <a:buAutoNum type="arabicPeriod"/>
            </a:pPr>
            <a:r>
              <a:rPr lang="en-US" altLang="ja-JP" dirty="0" smtClean="0"/>
              <a:t>Ubuntu</a:t>
            </a:r>
            <a:r>
              <a:rPr lang="zh-CN" altLang="en-US" dirty="0" smtClean="0"/>
              <a:t>上，输入命令</a:t>
            </a:r>
            <a:r>
              <a:rPr lang="en-US" altLang="zh-CN" dirty="0"/>
              <a:t> </a:t>
            </a:r>
            <a:r>
              <a:rPr lang="en-US" altLang="zh-CN" dirty="0" smtClean="0"/>
              <a:t>host </a:t>
            </a:r>
            <a:r>
              <a:rPr lang="en-US" altLang="zh-CN" dirty="0" smtClean="0">
                <a:hlinkClick r:id="rId3"/>
              </a:rPr>
              <a:t>www.google.com</a:t>
            </a:r>
            <a:endParaRPr lang="en-US" altLang="zh-CN" dirty="0" smtClean="0"/>
          </a:p>
          <a:p>
            <a:pPr marL="342900" indent="-342900">
              <a:buFont typeface="+mj-lt"/>
              <a:buAutoNum type="arabicPeriod"/>
            </a:pPr>
            <a:r>
              <a:rPr kumimoji="1" lang="zh-CN" altLang="en-US" dirty="0" smtClean="0"/>
              <a:t>看</a:t>
            </a:r>
            <a:r>
              <a:rPr kumimoji="1" lang="en-US" altLang="zh-CN" dirty="0" err="1" smtClean="0"/>
              <a:t>wireshark</a:t>
            </a:r>
            <a:r>
              <a:rPr kumimoji="1" lang="zh-CN" altLang="en-US" dirty="0" smtClean="0"/>
              <a:t>的</a:t>
            </a:r>
            <a:r>
              <a:rPr kumimoji="1" lang="en-US" altLang="zh-CN" smtClean="0"/>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smtClean="0"/>
              <a:t>下面是整体流程</a:t>
            </a:r>
            <a:endParaRPr kumimoji="1" lang="en-US" altLang="zh-CN" b="1" dirty="0" smtClean="0"/>
          </a:p>
          <a:p>
            <a:pPr marL="342900" indent="-342900">
              <a:buFont typeface="+mj-lt"/>
              <a:buAutoNum type="arabicPeriod"/>
            </a:pPr>
            <a:r>
              <a:rPr kumimoji="1" lang="en-US" altLang="zh-CN" dirty="0" smtClean="0"/>
              <a:t>User</a:t>
            </a:r>
            <a:r>
              <a:rPr kumimoji="1" lang="zh-CN" altLang="en-US" dirty="0" smtClean="0"/>
              <a:t>访问</a:t>
            </a:r>
            <a:r>
              <a:rPr kumimoji="1" lang="en-US" altLang="zh-CN" dirty="0" smtClean="0">
                <a:hlinkClick r:id="rId3"/>
              </a:rPr>
              <a:t>google.com</a:t>
            </a:r>
            <a:r>
              <a:rPr kumimoji="1" lang="zh-CN" altLang="en-US" dirty="0" smtClean="0"/>
              <a:t>的时候，</a:t>
            </a:r>
            <a:r>
              <a:rPr lang="en-US" altLang="zh-CN" dirty="0" smtClean="0"/>
              <a:t>Browser</a:t>
            </a:r>
            <a:r>
              <a:rPr lang="zh-CN" altLang="en-US" dirty="0" smtClean="0"/>
              <a:t>先发送</a:t>
            </a:r>
            <a:r>
              <a:rPr lang="en-US" altLang="zh-CN" dirty="0" smtClean="0"/>
              <a:t>DNS query</a:t>
            </a:r>
            <a:r>
              <a:rPr lang="zh-CN" altLang="en-US" dirty="0" smtClean="0"/>
              <a:t>去</a:t>
            </a:r>
            <a:r>
              <a:rPr lang="en-US" altLang="zh-CN" dirty="0" smtClean="0"/>
              <a:t>recursive resolver</a:t>
            </a:r>
          </a:p>
          <a:p>
            <a:pPr marL="800100" lvl="1" indent="-342900">
              <a:buFont typeface="Arial" panose="020B0604020202020204" pitchFamily="34" charset="0"/>
              <a:buChar char="•"/>
            </a:pPr>
            <a:r>
              <a:rPr lang="en-US" altLang="zh-CN" dirty="0" smtClean="0"/>
              <a:t>Recursive resolver: </a:t>
            </a:r>
            <a:r>
              <a:rPr lang="zh-CN" altLang="en-US" dirty="0" smtClean="0"/>
              <a:t>一般有</a:t>
            </a:r>
            <a:r>
              <a:rPr lang="en-US" altLang="zh-CN" dirty="0" smtClean="0"/>
              <a:t>ISP</a:t>
            </a:r>
            <a:r>
              <a:rPr lang="zh-CN" altLang="en-US" dirty="0" smtClean="0"/>
              <a:t>提供，也可以由</a:t>
            </a:r>
            <a:r>
              <a:rPr lang="en-US" altLang="zh-CN" dirty="0" smtClean="0"/>
              <a:t>3rd party</a:t>
            </a:r>
            <a:r>
              <a:rPr lang="zh-CN" altLang="en-US" dirty="0" smtClean="0"/>
              <a:t>提供；其知道其他</a:t>
            </a:r>
            <a:r>
              <a:rPr lang="en-US" altLang="zh-CN" dirty="0" smtClean="0"/>
              <a:t>DNS server</a:t>
            </a:r>
            <a:r>
              <a:rPr lang="zh-CN" altLang="en-US" dirty="0" smtClean="0"/>
              <a:t>是谁以及对于</a:t>
            </a:r>
            <a:r>
              <a:rPr lang="en-US" altLang="zh-CN" dirty="0" smtClean="0"/>
              <a:t>User</a:t>
            </a:r>
            <a:r>
              <a:rPr lang="zh-CN" altLang="en-US" dirty="0" smtClean="0"/>
              <a:t>要访问的</a:t>
            </a:r>
            <a:r>
              <a:rPr lang="en-US" altLang="zh-CN" dirty="0" err="1" smtClean="0"/>
              <a:t>url</a:t>
            </a:r>
            <a:r>
              <a:rPr lang="zh-CN" altLang="en-US" dirty="0" smtClean="0"/>
              <a:t>应该问那个</a:t>
            </a:r>
            <a:r>
              <a:rPr lang="en-US" altLang="zh-CN" dirty="0" smtClean="0"/>
              <a:t>DNS server</a:t>
            </a:r>
          </a:p>
          <a:p>
            <a:pPr marL="342900" indent="-342900">
              <a:buFont typeface="+mj-lt"/>
              <a:buAutoNum type="arabicPeriod"/>
            </a:pPr>
            <a:r>
              <a:rPr kumimoji="1" lang="zh-CN" altLang="en-US" dirty="0" smtClean="0"/>
              <a:t>然后</a:t>
            </a:r>
            <a:r>
              <a:rPr kumimoji="1" lang="en-US" altLang="zh-CN" dirty="0" smtClean="0"/>
              <a:t>Recursive resolver</a:t>
            </a:r>
            <a:r>
              <a:rPr kumimoji="1" lang="zh-CN" altLang="en-US" dirty="0" smtClean="0"/>
              <a:t>先和</a:t>
            </a:r>
            <a:r>
              <a:rPr kumimoji="1" lang="en-US" altLang="zh-CN" dirty="0" smtClean="0"/>
              <a:t>root servers</a:t>
            </a:r>
            <a:r>
              <a:rPr kumimoji="1" lang="zh-CN" altLang="en-US" dirty="0" smtClean="0"/>
              <a:t>说话，问</a:t>
            </a:r>
            <a:r>
              <a:rPr kumimoji="1" lang="en-US" altLang="zh-CN" dirty="0" smtClean="0"/>
              <a:t>.com</a:t>
            </a:r>
            <a:r>
              <a:rPr kumimoji="1" lang="zh-CN" altLang="en-US" dirty="0" smtClean="0"/>
              <a:t>的</a:t>
            </a:r>
            <a:r>
              <a:rPr kumimoji="1" lang="en-US" altLang="zh-CN" dirty="0" smtClean="0"/>
              <a:t>TLD Server</a:t>
            </a:r>
            <a:r>
              <a:rPr kumimoji="1" lang="zh-CN" altLang="en-US" dirty="0" smtClean="0"/>
              <a:t>信息</a:t>
            </a:r>
            <a:endParaRPr kumimoji="1" lang="en-US" altLang="zh-CN" dirty="0" smtClean="0"/>
          </a:p>
          <a:p>
            <a:pPr marL="800100" lvl="1" indent="-342900">
              <a:buFont typeface="Arial" panose="020B0604020202020204" pitchFamily="34" charset="0"/>
              <a:buChar char="•"/>
            </a:pPr>
            <a:r>
              <a:rPr lang="en-US" altLang="zh-CN" dirty="0" smtClean="0"/>
              <a:t>Root server</a:t>
            </a:r>
            <a:r>
              <a:rPr lang="zh-CN" altLang="en-US" dirty="0" smtClean="0"/>
              <a:t>遍布全世界，每个</a:t>
            </a:r>
            <a:r>
              <a:rPr lang="en-US" altLang="zh-CN" dirty="0" smtClean="0"/>
              <a:t>root server</a:t>
            </a:r>
            <a:r>
              <a:rPr lang="zh-CN" altLang="en-US" dirty="0" smtClean="0"/>
              <a:t>都知道自己的</a:t>
            </a:r>
            <a:r>
              <a:rPr lang="en-US" altLang="zh-CN" dirty="0" smtClean="0"/>
              <a:t>top level domain (e.g., .com, .</a:t>
            </a:r>
            <a:r>
              <a:rPr lang="en-US" altLang="zh-CN" dirty="0" err="1" smtClean="0"/>
              <a:t>jp</a:t>
            </a:r>
            <a:r>
              <a:rPr lang="en-US" altLang="zh-CN" dirty="0" smtClean="0"/>
              <a:t>, …)</a:t>
            </a:r>
            <a:r>
              <a:rPr lang="zh-CN" altLang="en-US" dirty="0" smtClean="0"/>
              <a:t>的信息</a:t>
            </a:r>
            <a:endParaRPr lang="en-US" altLang="zh-CN" dirty="0" smtClean="0"/>
          </a:p>
          <a:p>
            <a:pPr marL="342900" indent="-342900">
              <a:buFont typeface="+mj-lt"/>
              <a:buAutoNum type="arabicPeriod"/>
            </a:pPr>
            <a:r>
              <a:rPr lang="zh-CN" altLang="en-US" dirty="0"/>
              <a:t>然</a:t>
            </a:r>
            <a:r>
              <a:rPr lang="zh-CN" altLang="en-US" dirty="0" smtClean="0"/>
              <a:t>后</a:t>
            </a:r>
            <a:r>
              <a:rPr lang="en-US" altLang="zh-CN" dirty="0" smtClean="0"/>
              <a:t>Recursive</a:t>
            </a:r>
            <a:r>
              <a:rPr lang="ja-JP" altLang="en-US" dirty="0" smtClean="0"/>
              <a:t> </a:t>
            </a:r>
            <a:r>
              <a:rPr lang="en-US" altLang="ja-JP" dirty="0" smtClean="0"/>
              <a:t>resolver</a:t>
            </a:r>
            <a:r>
              <a:rPr lang="zh-CN" altLang="en-US" dirty="0" smtClean="0"/>
              <a:t>和</a:t>
            </a:r>
            <a:r>
              <a:rPr lang="en-US" altLang="zh-CN" dirty="0" smtClean="0"/>
              <a:t>TLD server</a:t>
            </a:r>
            <a:r>
              <a:rPr lang="zh-CN" altLang="en-US" dirty="0" smtClean="0"/>
              <a:t>说话，问</a:t>
            </a:r>
            <a:r>
              <a:rPr lang="en-US" altLang="zh-CN" dirty="0" smtClean="0"/>
              <a:t>Domain’s name server</a:t>
            </a:r>
            <a:r>
              <a:rPr lang="zh-CN" altLang="en-US" dirty="0" smtClean="0"/>
              <a:t>的</a:t>
            </a:r>
            <a:r>
              <a:rPr lang="en-US" altLang="zh-CN" dirty="0" smtClean="0"/>
              <a:t>IP</a:t>
            </a:r>
          </a:p>
          <a:p>
            <a:pPr marL="800100" lvl="1" indent="-342900">
              <a:buFont typeface="Arial" panose="020B0604020202020204" pitchFamily="34" charset="0"/>
              <a:buChar char="•"/>
            </a:pPr>
            <a:r>
              <a:rPr lang="en-US" altLang="zh-CN" dirty="0" smtClean="0"/>
              <a:t>TLD Server: </a:t>
            </a:r>
            <a:r>
              <a:rPr lang="zh-CN" altLang="en-US" dirty="0" smtClean="0"/>
              <a:t>这个</a:t>
            </a:r>
            <a:r>
              <a:rPr lang="en-US" altLang="zh-CN" dirty="0" smtClean="0"/>
              <a:t>server</a:t>
            </a:r>
            <a:r>
              <a:rPr lang="zh-CN" altLang="en-US" dirty="0" smtClean="0"/>
              <a:t>存储</a:t>
            </a:r>
            <a:r>
              <a:rPr lang="en-US" altLang="zh-CN" dirty="0" smtClean="0"/>
              <a:t>second level domain</a:t>
            </a:r>
            <a:r>
              <a:rPr lang="zh-CN" altLang="en-US" dirty="0" smtClean="0"/>
              <a:t>和</a:t>
            </a:r>
            <a:r>
              <a:rPr lang="en-US" altLang="zh-CN" dirty="0" smtClean="0"/>
              <a:t>TLD (e.g., </a:t>
            </a:r>
            <a:r>
              <a:rPr lang="zh-CN" altLang="en-US" dirty="0" smtClean="0"/>
              <a:t>存储</a:t>
            </a:r>
            <a:r>
              <a:rPr lang="en-US" altLang="zh-CN" dirty="0" smtClean="0"/>
              <a:t>google.com</a:t>
            </a:r>
            <a:r>
              <a:rPr lang="zh-CN" altLang="en-US" dirty="0" smtClean="0"/>
              <a:t>以及</a:t>
            </a:r>
            <a:r>
              <a:rPr lang="en-US" altLang="zh-CN" dirty="0" smtClean="0"/>
              <a:t>.com)</a:t>
            </a:r>
          </a:p>
          <a:p>
            <a:pPr marL="342900" indent="-342900">
              <a:buFont typeface="+mj-lt"/>
              <a:buAutoNum type="arabicPeriod"/>
            </a:pPr>
            <a:r>
              <a:rPr lang="zh-CN" altLang="en-US" dirty="0" smtClean="0"/>
              <a:t>然后</a:t>
            </a:r>
            <a:r>
              <a:rPr lang="en-US" altLang="zh-CN" dirty="0" smtClean="0"/>
              <a:t>recursive resolver</a:t>
            </a:r>
            <a:r>
              <a:rPr lang="zh-CN" altLang="en-US" dirty="0" smtClean="0"/>
              <a:t>和</a:t>
            </a:r>
            <a:r>
              <a:rPr lang="en-US" altLang="zh-CN" dirty="0" smtClean="0"/>
              <a:t>domain name server</a:t>
            </a:r>
            <a:r>
              <a:rPr lang="zh-CN" altLang="en-US" dirty="0" smtClean="0"/>
              <a:t>说话，得到</a:t>
            </a:r>
            <a:r>
              <a:rPr lang="en-US" altLang="zh-CN" dirty="0" smtClean="0"/>
              <a:t>www.google.com </a:t>
            </a:r>
            <a:r>
              <a:rPr lang="zh-CN" altLang="en-US" dirty="0" smtClean="0"/>
              <a:t>的</a:t>
            </a:r>
            <a:r>
              <a:rPr lang="en-US" altLang="zh-CN" dirty="0" smtClean="0"/>
              <a:t>IP</a:t>
            </a:r>
          </a:p>
          <a:p>
            <a:pPr marL="800100" lvl="1" indent="-342900">
              <a:buFont typeface="Arial" panose="020B0604020202020204" pitchFamily="34" charset="0"/>
              <a:buChar char="•"/>
            </a:pPr>
            <a:r>
              <a:rPr lang="en-US" altLang="zh-CN" dirty="0" smtClean="0"/>
              <a:t>Domain  name server: </a:t>
            </a:r>
            <a:r>
              <a:rPr lang="zh-CN" altLang="en-US" dirty="0" smtClean="0"/>
              <a:t>这个</a:t>
            </a:r>
            <a:r>
              <a:rPr lang="en-US" altLang="zh-CN" dirty="0" smtClean="0"/>
              <a:t>server</a:t>
            </a:r>
            <a:r>
              <a:rPr lang="zh-CN" altLang="en-US" dirty="0" smtClean="0"/>
              <a:t>有真正的</a:t>
            </a:r>
            <a:r>
              <a:rPr lang="en-US" altLang="zh-CN" dirty="0" smtClean="0"/>
              <a:t>IP</a:t>
            </a:r>
          </a:p>
          <a:p>
            <a:pPr marL="342900" indent="-342900">
              <a:buFont typeface="+mj-lt"/>
              <a:buAutoNum type="arabicPeriod"/>
            </a:pPr>
            <a:r>
              <a:rPr lang="zh-CN" altLang="en-US" dirty="0" smtClean="0"/>
              <a:t>最后</a:t>
            </a:r>
            <a:r>
              <a:rPr lang="en-US" altLang="zh-CN" dirty="0" smtClean="0"/>
              <a:t>recursive resolver</a:t>
            </a:r>
            <a:r>
              <a:rPr lang="zh-CN" altLang="en-US" dirty="0" smtClean="0"/>
              <a:t>告诉</a:t>
            </a:r>
            <a:r>
              <a:rPr lang="en-US" altLang="zh-CN" dirty="0" smtClean="0"/>
              <a:t>User</a:t>
            </a:r>
            <a:r>
              <a:rPr lang="zh-CN" altLang="en-US" dirty="0" smtClean="0"/>
              <a:t>的</a:t>
            </a:r>
            <a:r>
              <a:rPr lang="en-US" altLang="zh-CN" dirty="0" smtClean="0"/>
              <a:t>Browser</a:t>
            </a:r>
            <a:r>
              <a:rPr lang="zh-CN" altLang="en-US" dirty="0" smtClean="0"/>
              <a:t>真正</a:t>
            </a:r>
            <a:r>
              <a:rPr lang="en-US" altLang="zh-CN" dirty="0" smtClean="0"/>
              <a:t>IP</a:t>
            </a:r>
            <a:r>
              <a:rPr lang="zh-CN" altLang="en-US" dirty="0" smtClean="0"/>
              <a:t>；</a:t>
            </a:r>
            <a:r>
              <a:rPr lang="en-US" altLang="zh-CN" dirty="0" smtClean="0"/>
              <a:t>Browser</a:t>
            </a:r>
            <a:r>
              <a:rPr lang="zh-CN" altLang="en-US" dirty="0" smtClean="0"/>
              <a:t>向这个</a:t>
            </a:r>
            <a:r>
              <a:rPr lang="en-US" altLang="zh-CN" dirty="0" smtClean="0"/>
              <a:t>IP</a:t>
            </a:r>
            <a:r>
              <a:rPr lang="zh-CN" altLang="en-US" dirty="0" smtClean="0"/>
              <a:t>发送</a:t>
            </a:r>
            <a:r>
              <a:rPr lang="en-US" altLang="zh-CN" dirty="0" smtClean="0"/>
              <a:t>Packet</a:t>
            </a:r>
          </a:p>
        </p:txBody>
      </p:sp>
    </p:spTree>
    <p:extLst>
      <p:ext uri="{BB962C8B-B14F-4D97-AF65-F5344CB8AC3E}">
        <p14:creationId xmlns:p14="http://schemas.microsoft.com/office/powerpoint/2010/main" val="12946752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smtClean="0"/>
              <a:t>下图是关于</a:t>
            </a:r>
            <a:r>
              <a:rPr lang="en-US" altLang="zh-CN" dirty="0" smtClean="0"/>
              <a:t>NAT</a:t>
            </a:r>
            <a:r>
              <a:rPr lang="zh-CN" altLang="en-US" dirty="0" smtClean="0"/>
              <a:t>更好的解释，</a:t>
            </a:r>
            <a:endParaRPr lang="en-US" altLang="zh-CN" dirty="0" smtClean="0"/>
          </a:p>
          <a:p>
            <a:r>
              <a:rPr kumimoji="1" lang="zh-CN" altLang="en-US" dirty="0" smtClean="0"/>
              <a:t>在</a:t>
            </a:r>
            <a:r>
              <a:rPr kumimoji="1" lang="en-US" altLang="zh-CN" dirty="0" smtClean="0"/>
              <a:t>Router</a:t>
            </a:r>
            <a:r>
              <a:rPr kumimoji="1" lang="zh-CN" altLang="en-US" dirty="0" smtClean="0"/>
              <a:t>来看，有</a:t>
            </a:r>
            <a:r>
              <a:rPr kumimoji="1" lang="en-US" altLang="zh-CN" dirty="0" smtClean="0"/>
              <a:t>WAN</a:t>
            </a:r>
            <a:r>
              <a:rPr kumimoji="1" lang="zh-CN" altLang="en-US" dirty="0" smtClean="0"/>
              <a:t>和</a:t>
            </a:r>
            <a:r>
              <a:rPr kumimoji="1" lang="en-US" altLang="zh-CN" dirty="0" smtClean="0"/>
              <a:t>LAN</a:t>
            </a:r>
            <a:r>
              <a:rPr kumimoji="1" lang="zh-CN" altLang="en-US" dirty="0" smtClean="0"/>
              <a:t>两边</a:t>
            </a:r>
            <a:endParaRPr kumimoji="1" lang="en-US" altLang="zh-CN" dirty="0" smtClean="0"/>
          </a:p>
          <a:p>
            <a:r>
              <a:rPr lang="en-US" altLang="zh-CN" dirty="0" smtClean="0"/>
              <a:t>Router</a:t>
            </a:r>
            <a:r>
              <a:rPr lang="zh-CN" altLang="en-US" dirty="0" smtClean="0"/>
              <a:t>有</a:t>
            </a:r>
            <a:r>
              <a:rPr lang="en-US" altLang="zh-CN" dirty="0" smtClean="0"/>
              <a:t>LAN</a:t>
            </a:r>
            <a:r>
              <a:rPr lang="zh-CN" altLang="en-US" dirty="0" smtClean="0"/>
              <a:t>的</a:t>
            </a:r>
            <a:r>
              <a:rPr lang="en-US" altLang="zh-CN" dirty="0" smtClean="0"/>
              <a:t>IP</a:t>
            </a:r>
            <a:r>
              <a:rPr lang="zh-CN" altLang="en-US" dirty="0" smtClean="0"/>
              <a:t>和</a:t>
            </a:r>
            <a:r>
              <a:rPr lang="en-US" altLang="zh-CN" dirty="0" smtClean="0"/>
              <a:t>WAN</a:t>
            </a:r>
            <a:r>
              <a:rPr lang="zh-CN" altLang="en-US" dirty="0" smtClean="0"/>
              <a:t>的</a:t>
            </a:r>
            <a:r>
              <a:rPr lang="en-US" altLang="zh-CN" dirty="0" smtClean="0"/>
              <a:t>IP</a:t>
            </a:r>
          </a:p>
          <a:p>
            <a:r>
              <a:rPr lang="zh-CN" altLang="en-US" dirty="0" smtClean="0"/>
              <a:t>如果</a:t>
            </a:r>
            <a:r>
              <a:rPr lang="en-US" altLang="zh-CN" dirty="0" smtClean="0"/>
              <a:t>LAN</a:t>
            </a:r>
            <a:r>
              <a:rPr lang="zh-CN" altLang="en-US" dirty="0" smtClean="0"/>
              <a:t>有两个</a:t>
            </a:r>
            <a:r>
              <a:rPr lang="en-US" altLang="zh-CN" dirty="0" smtClean="0"/>
              <a:t>Client</a:t>
            </a:r>
            <a:r>
              <a:rPr lang="zh-CN" altLang="en-US" dirty="0" smtClean="0"/>
              <a:t>都访问同一个</a:t>
            </a:r>
            <a:r>
              <a:rPr lang="en-US" altLang="zh-CN" dirty="0" smtClean="0"/>
              <a:t>Server</a:t>
            </a:r>
            <a:r>
              <a:rPr lang="zh-CN" altLang="en-US" dirty="0" smtClean="0"/>
              <a:t>，</a:t>
            </a:r>
            <a:endParaRPr lang="en-US" altLang="zh-CN" dirty="0" smtClean="0"/>
          </a:p>
          <a:p>
            <a:r>
              <a:rPr lang="zh-CN" altLang="en-US" dirty="0" smtClean="0"/>
              <a:t>则</a:t>
            </a:r>
            <a:r>
              <a:rPr lang="en-US" altLang="zh-CN" dirty="0" smtClean="0"/>
              <a:t>Router</a:t>
            </a:r>
            <a:r>
              <a:rPr lang="zh-CN" altLang="en-US" dirty="0" smtClean="0"/>
              <a:t>是靠</a:t>
            </a:r>
            <a:r>
              <a:rPr lang="en-US" altLang="zh-CN" dirty="0" smtClean="0"/>
              <a:t>WAN</a:t>
            </a:r>
            <a:r>
              <a:rPr lang="zh-CN" altLang="en-US" dirty="0" smtClean="0"/>
              <a:t>的</a:t>
            </a:r>
            <a:r>
              <a:rPr lang="en-US" altLang="zh-CN" dirty="0" smtClean="0"/>
              <a:t>Port</a:t>
            </a:r>
            <a:r>
              <a:rPr lang="zh-CN" altLang="en-US" dirty="0" smtClean="0"/>
              <a:t>不同来区别是那个</a:t>
            </a:r>
            <a:r>
              <a:rPr lang="en-US" altLang="zh-CN" dirty="0" smtClean="0"/>
              <a:t>Client</a:t>
            </a:r>
            <a:r>
              <a:rPr lang="zh-CN" altLang="en-US" dirty="0" smtClean="0"/>
              <a:t>的</a:t>
            </a:r>
            <a:endParaRPr lang="en-US" altLang="zh-CN" dirty="0" smtClean="0"/>
          </a:p>
        </p:txBody>
      </p:sp>
    </p:spTree>
    <p:extLst>
      <p:ext uri="{BB962C8B-B14F-4D97-AF65-F5344CB8AC3E}">
        <p14:creationId xmlns:p14="http://schemas.microsoft.com/office/powerpoint/2010/main" val="23311796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smtClean="0">
                <a:solidFill>
                  <a:srgbClr val="FF0000"/>
                </a:solidFill>
              </a:rPr>
              <a:t>CDMA</a:t>
            </a:r>
            <a:r>
              <a:rPr lang="ja-JP" altLang="en-US" dirty="0">
                <a:solidFill>
                  <a:srgbClr val="FF0000"/>
                </a:solidFill>
              </a:rPr>
              <a:t> </a:t>
            </a:r>
            <a:r>
              <a:rPr lang="en-US" altLang="ja-JP" dirty="0" smtClean="0"/>
              <a:t>(</a:t>
            </a:r>
            <a:r>
              <a:rPr lang="en-US" altLang="ja-JP" b="1" dirty="0"/>
              <a:t>Code-division multiple access</a:t>
            </a:r>
            <a:r>
              <a:rPr lang="en-US" altLang="ja-JP" dirty="0" smtClean="0"/>
              <a:t>): </a:t>
            </a:r>
            <a:r>
              <a:rPr lang="zh-CN" altLang="en-US" dirty="0" smtClean="0"/>
              <a:t>注意</a:t>
            </a:r>
            <a:r>
              <a:rPr lang="en-US" altLang="zh-CN" dirty="0" smtClean="0"/>
              <a:t>CDMA</a:t>
            </a:r>
            <a:r>
              <a:rPr lang="zh-CN" altLang="en-US" dirty="0" smtClean="0"/>
              <a:t>用在无线网络中</a:t>
            </a:r>
            <a:endParaRPr lang="en-US" altLang="ja-JP" dirty="0" smtClean="0"/>
          </a:p>
          <a:p>
            <a:r>
              <a:rPr lang="zh-CN" altLang="en-US" dirty="0" smtClean="0"/>
              <a:t>下图中有</a:t>
            </a:r>
            <a:r>
              <a:rPr lang="en-US" altLang="zh-CN" dirty="0" smtClean="0"/>
              <a:t>2</a:t>
            </a:r>
            <a:r>
              <a:rPr lang="zh-CN" altLang="en-US" dirty="0" smtClean="0"/>
              <a:t>个</a:t>
            </a:r>
            <a:r>
              <a:rPr lang="en-US" altLang="zh-CN" dirty="0" smtClean="0"/>
              <a:t>sender</a:t>
            </a:r>
            <a:r>
              <a:rPr lang="zh-CN" altLang="en-US" dirty="0" smtClean="0"/>
              <a:t>，</a:t>
            </a:r>
            <a:r>
              <a:rPr lang="en-US" altLang="zh-CN" dirty="0" smtClean="0"/>
              <a:t>1</a:t>
            </a:r>
            <a:r>
              <a:rPr lang="zh-CN" altLang="en-US" dirty="0" smtClean="0"/>
              <a:t>个</a:t>
            </a:r>
            <a:r>
              <a:rPr lang="en-US" altLang="zh-CN" dirty="0" smtClean="0"/>
              <a:t>receiver</a:t>
            </a:r>
            <a:r>
              <a:rPr lang="zh-CN" altLang="en-US" dirty="0" smtClean="0"/>
              <a:t>，因为</a:t>
            </a:r>
            <a:r>
              <a:rPr lang="en-US" altLang="zh-CN" dirty="0" smtClean="0"/>
              <a:t>receiver</a:t>
            </a:r>
            <a:r>
              <a:rPr lang="zh-CN" altLang="en-US" dirty="0" smtClean="0"/>
              <a:t>和</a:t>
            </a:r>
            <a:r>
              <a:rPr lang="en-US" altLang="zh-CN" dirty="0" smtClean="0"/>
              <a:t>sender1</a:t>
            </a:r>
            <a:r>
              <a:rPr lang="zh-CN" altLang="en-US" dirty="0" smtClean="0"/>
              <a:t>有一样的</a:t>
            </a:r>
            <a:r>
              <a:rPr lang="en-US" altLang="zh-CN" dirty="0" smtClean="0"/>
              <a:t>code</a:t>
            </a:r>
            <a:r>
              <a:rPr lang="zh-CN" altLang="en-US" dirty="0" smtClean="0"/>
              <a:t>，所以才能区别两个</a:t>
            </a:r>
            <a:r>
              <a:rPr lang="en-US" altLang="zh-CN" dirty="0" smtClean="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smtClean="0"/>
              <a:t>要传输的</a:t>
            </a:r>
            <a:r>
              <a:rPr kumimoji="1" lang="en-US" altLang="zh-CN" dirty="0" smtClean="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smtClean="0"/>
              <a:t>Encoding</a:t>
            </a:r>
            <a:r>
              <a:rPr kumimoji="1" lang="zh-CN" altLang="en-US" dirty="0" smtClean="0"/>
              <a:t>用</a:t>
            </a:r>
            <a:r>
              <a:rPr kumimoji="1" lang="en-US" altLang="zh-CN" dirty="0" smtClean="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smtClean="0"/>
              <a:t>Receiver</a:t>
            </a:r>
            <a:r>
              <a:rPr kumimoji="1" lang="zh-CN" altLang="en-US" dirty="0" smtClean="0"/>
              <a:t>和</a:t>
            </a:r>
            <a:r>
              <a:rPr kumimoji="1" lang="en-US" altLang="zh-CN" dirty="0" smtClean="0"/>
              <a:t>sender1</a:t>
            </a:r>
            <a:r>
              <a:rPr kumimoji="1" lang="zh-CN" altLang="en-US" dirty="0" smtClean="0"/>
              <a:t>有一样的</a:t>
            </a:r>
            <a:r>
              <a:rPr kumimoji="1" lang="en-US" altLang="zh-CN" dirty="0" smtClean="0"/>
              <a:t>encoding</a:t>
            </a:r>
            <a:r>
              <a:rPr kumimoji="1" lang="zh-CN" altLang="en-US" dirty="0" smtClean="0"/>
              <a:t>用</a:t>
            </a:r>
            <a:r>
              <a:rPr kumimoji="1" lang="en-US" altLang="zh-CN" dirty="0" smtClean="0"/>
              <a:t>code</a:t>
            </a:r>
            <a:r>
              <a:rPr kumimoji="1" lang="zh-CN" altLang="en-US" dirty="0" smtClean="0"/>
              <a:t>，才能正常</a:t>
            </a:r>
            <a:r>
              <a:rPr kumimoji="1" lang="en-US" altLang="zh-CN" dirty="0" smtClean="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smtClean="0">
                <a:solidFill>
                  <a:srgbClr val="FF0000"/>
                </a:solidFill>
              </a:rPr>
              <a:t>CSMA</a:t>
            </a:r>
            <a:r>
              <a:rPr kumimoji="1" lang="en-US" altLang="ja-JP" dirty="0" smtClean="0">
                <a:solidFill>
                  <a:srgbClr val="FF0000"/>
                </a:solidFill>
              </a:rPr>
              <a:t> </a:t>
            </a:r>
            <a:r>
              <a:rPr kumimoji="1" lang="en-US" altLang="ja-JP" dirty="0" smtClean="0"/>
              <a:t>(</a:t>
            </a:r>
            <a:r>
              <a:rPr lang="en-US" altLang="ja-JP" dirty="0"/>
              <a:t>Carrier Sense Multiple Access</a:t>
            </a:r>
            <a:r>
              <a:rPr kumimoji="1" lang="en-US" altLang="ja-JP" dirty="0" smtClean="0"/>
              <a:t>)</a:t>
            </a:r>
          </a:p>
          <a:p>
            <a:r>
              <a:rPr lang="en-US" altLang="ja-JP" dirty="0" smtClean="0"/>
              <a:t>CSMA/CD</a:t>
            </a:r>
            <a:r>
              <a:rPr lang="zh-CN" altLang="en-US" dirty="0" smtClean="0"/>
              <a:t>，每个</a:t>
            </a:r>
            <a:r>
              <a:rPr lang="en-US" altLang="zh-CN" dirty="0" smtClean="0"/>
              <a:t>Node</a:t>
            </a:r>
            <a:r>
              <a:rPr lang="zh-CN" altLang="en-US" dirty="0" smtClean="0"/>
              <a:t>必须遵守以下</a:t>
            </a:r>
            <a:r>
              <a:rPr lang="en-US" altLang="zh-CN" dirty="0" smtClean="0"/>
              <a:t>2</a:t>
            </a:r>
            <a:r>
              <a:rPr lang="zh-CN" altLang="en-US" dirty="0" smtClean="0"/>
              <a:t>个原则，注意</a:t>
            </a:r>
            <a:r>
              <a:rPr lang="en-US" altLang="zh-CN" dirty="0" smtClean="0"/>
              <a:t>:CSMA/CD</a:t>
            </a:r>
            <a:r>
              <a:rPr lang="zh-CN" altLang="en-US" dirty="0" smtClean="0"/>
              <a:t>用在</a:t>
            </a:r>
            <a:r>
              <a:rPr lang="en-US" altLang="zh-CN" dirty="0" smtClean="0"/>
              <a:t>Ethernet</a:t>
            </a:r>
            <a:r>
              <a:rPr lang="zh-CN" altLang="en-US" dirty="0" smtClean="0"/>
              <a:t>中</a:t>
            </a:r>
            <a:endParaRPr kumimoji="1" lang="en-US" altLang="ja-JP" dirty="0" smtClean="0"/>
          </a:p>
          <a:p>
            <a:pPr marL="342900" indent="-342900">
              <a:buFont typeface="+mj-lt"/>
              <a:buAutoNum type="arabicPeriod"/>
            </a:pPr>
            <a:r>
              <a:rPr lang="en-US" altLang="ja-JP" i="1" dirty="0"/>
              <a:t>Listen before speaking</a:t>
            </a:r>
            <a:r>
              <a:rPr lang="en-US" altLang="ja-JP" i="1" dirty="0" smtClean="0"/>
              <a:t>.</a:t>
            </a:r>
          </a:p>
          <a:p>
            <a:pPr marL="342900" indent="-342900">
              <a:buFont typeface="+mj-lt"/>
              <a:buAutoNum type="arabicPeriod"/>
            </a:pPr>
            <a:r>
              <a:rPr lang="en-US" altLang="ja-JP" i="1" dirty="0"/>
              <a:t>If someone else begins talking at the same time, stop </a:t>
            </a:r>
            <a:r>
              <a:rPr lang="en-US" altLang="ja-JP" i="1" dirty="0" smtClean="0"/>
              <a:t>talking</a:t>
            </a:r>
          </a:p>
          <a:p>
            <a:r>
              <a:rPr kumimoji="1" lang="en-US" altLang="zh-CN" dirty="0" smtClean="0"/>
              <a:t>CSMA/CA</a:t>
            </a:r>
            <a:r>
              <a:rPr kumimoji="1" lang="zh-CN" altLang="en-US" dirty="0" smtClean="0"/>
              <a:t>，用两个新的</a:t>
            </a:r>
            <a:r>
              <a:rPr kumimoji="1" lang="en-US" altLang="zh-CN" dirty="0" smtClean="0"/>
              <a:t>Packet</a:t>
            </a:r>
            <a:r>
              <a:rPr kumimoji="1" lang="zh-CN" altLang="en-US" dirty="0" smtClean="0"/>
              <a:t>，</a:t>
            </a:r>
            <a:r>
              <a:rPr kumimoji="1" lang="en-US" altLang="zh-CN" dirty="0" smtClean="0"/>
              <a:t>RTS (Request to Send)</a:t>
            </a:r>
            <a:r>
              <a:rPr kumimoji="1" lang="zh-CN" altLang="en-US" dirty="0" smtClean="0"/>
              <a:t>和</a:t>
            </a:r>
            <a:r>
              <a:rPr kumimoji="1" lang="en-US" altLang="zh-CN" dirty="0" smtClean="0"/>
              <a:t>CTS (Clear to Send)</a:t>
            </a:r>
            <a:r>
              <a:rPr kumimoji="1" lang="zh-CN" altLang="en-US" dirty="0" smtClean="0"/>
              <a:t>来</a:t>
            </a:r>
            <a:r>
              <a:rPr kumimoji="1" lang="en-US" altLang="zh-CN" smtClean="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193362" cy="4524315"/>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smtClean="0"/>
              <a:t>怎样知道我在用的是什么</a:t>
            </a:r>
            <a:endParaRPr lang="en-US" altLang="zh-CN" dirty="0" smtClean="0"/>
          </a:p>
          <a:p>
            <a:pPr marL="285750" indent="-285750">
              <a:buFont typeface="Arial" panose="020B0604020202020204" pitchFamily="34" charset="0"/>
              <a:buChar char="•"/>
            </a:pPr>
            <a:r>
              <a:rPr lang="zh-CN" altLang="en-US" dirty="0" smtClean="0"/>
              <a:t>在</a:t>
            </a:r>
            <a:r>
              <a:rPr lang="en-US" altLang="zh-CN" dirty="0" smtClean="0"/>
              <a:t>terminal</a:t>
            </a:r>
            <a:r>
              <a:rPr lang="zh-CN" altLang="en-US" dirty="0" smtClean="0"/>
              <a:t>中输入以下命令</a:t>
            </a:r>
            <a:endParaRPr lang="en-US" altLang="zh-CN" dirty="0" smtClean="0"/>
          </a:p>
          <a:p>
            <a:pPr marL="742950" lvl="1" indent="-285750">
              <a:buFont typeface="Arial" panose="020B0604020202020204" pitchFamily="34" charset="0"/>
              <a:buChar char="•"/>
            </a:pPr>
            <a:r>
              <a:rPr lang="en-US" altLang="zh-CN" dirty="0" smtClean="0"/>
              <a:t>Echo $0</a:t>
            </a:r>
            <a:endParaRPr lang="en-US" altLang="ja-JP" dirty="0" smtClean="0"/>
          </a:p>
          <a:p>
            <a:pPr marL="742950" lvl="1" indent="-285750">
              <a:buFont typeface="Arial" panose="020B0604020202020204" pitchFamily="34" charset="0"/>
              <a:buChar char="•"/>
            </a:pPr>
            <a:r>
              <a:rPr lang="en-US" altLang="ja-JP" dirty="0" smtClean="0"/>
              <a:t>$0</a:t>
            </a:r>
            <a:r>
              <a:rPr lang="zh-CN" altLang="en-US" dirty="0" smtClean="0"/>
              <a:t>在每个</a:t>
            </a:r>
            <a:r>
              <a:rPr lang="en-US" altLang="zh-CN" dirty="0" smtClean="0"/>
              <a:t>program</a:t>
            </a:r>
            <a:r>
              <a:rPr lang="zh-CN" altLang="en-US" dirty="0" smtClean="0"/>
              <a:t>中被定义为 </a:t>
            </a:r>
            <a:r>
              <a:rPr lang="en-US" altLang="zh-CN" dirty="0" smtClean="0"/>
              <a:t>name of running process</a:t>
            </a:r>
            <a:endParaRPr lang="en-US" altLang="ja-JP" dirty="0" smtClean="0"/>
          </a:p>
          <a:p>
            <a:r>
              <a:rPr lang="zh-CN" altLang="en-US" dirty="0" smtClean="0"/>
              <a:t>怎样</a:t>
            </a:r>
            <a:r>
              <a:rPr lang="en-US" altLang="zh-CN" dirty="0" smtClean="0"/>
              <a:t>print</a:t>
            </a:r>
            <a:r>
              <a:rPr lang="zh-CN" altLang="en-US" dirty="0" smtClean="0"/>
              <a:t>所有</a:t>
            </a:r>
            <a:r>
              <a:rPr lang="en-US" altLang="zh-CN" dirty="0" smtClean="0"/>
              <a:t>network connection</a:t>
            </a:r>
          </a:p>
          <a:p>
            <a:pPr marL="285750" indent="-285750">
              <a:buFont typeface="Arial" panose="020B0604020202020204" pitchFamily="34" charset="0"/>
              <a:buChar char="•"/>
            </a:pPr>
            <a:r>
              <a:rPr lang="en-US" altLang="ja-JP" dirty="0" err="1" smtClean="0"/>
              <a:t>netstat</a:t>
            </a:r>
            <a:r>
              <a:rPr lang="en-US" altLang="ja-JP" dirty="0" smtClean="0"/>
              <a:t> –a</a:t>
            </a:r>
            <a:endParaRPr lang="en-US" altLang="ja-JP" dirty="0"/>
          </a:p>
          <a:p>
            <a:r>
              <a:rPr lang="zh-CN" altLang="en-US" dirty="0" smtClean="0"/>
              <a:t>怎样显示硬盘空间</a:t>
            </a:r>
            <a:endParaRPr lang="en-US" altLang="zh-CN" dirty="0" smtClean="0"/>
          </a:p>
          <a:p>
            <a:pPr marL="285750" indent="-285750">
              <a:buFont typeface="Arial" panose="020B0604020202020204" pitchFamily="34" charset="0"/>
              <a:buChar char="•"/>
            </a:pPr>
            <a:r>
              <a:rPr lang="en-US" altLang="zh-CN" dirty="0" err="1" smtClean="0"/>
              <a:t>df</a:t>
            </a:r>
            <a:endParaRPr lang="en-US" altLang="zh-CN" dirty="0"/>
          </a:p>
          <a:p>
            <a:endParaRPr lang="en-US" altLang="zh-CN" dirty="0" smtClean="0"/>
          </a:p>
        </p:txBody>
      </p:sp>
    </p:spTree>
    <p:extLst>
      <p:ext uri="{BB962C8B-B14F-4D97-AF65-F5344CB8AC3E}">
        <p14:creationId xmlns:p14="http://schemas.microsoft.com/office/powerpoint/2010/main" val="2559858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smtClean="0">
                <a:solidFill>
                  <a:srgbClr val="FF0000"/>
                </a:solidFill>
              </a:rPr>
              <a:t>Mobile Network</a:t>
            </a:r>
          </a:p>
          <a:p>
            <a:pPr marL="285750" indent="-285750">
              <a:buFont typeface="Arial" panose="020B0604020202020204" pitchFamily="34" charset="0"/>
              <a:buChar char="•"/>
            </a:pPr>
            <a:r>
              <a:rPr kumimoji="1" lang="en-US" altLang="ja-JP" dirty="0" smtClean="0"/>
              <a:t>HLR</a:t>
            </a:r>
            <a:r>
              <a:rPr lang="en-US" altLang="ja-JP" dirty="0" smtClean="0"/>
              <a:t>: Home Location register</a:t>
            </a:r>
          </a:p>
          <a:p>
            <a:pPr marL="742950" lvl="1" indent="-285750">
              <a:buFont typeface="Arial" panose="020B0604020202020204" pitchFamily="34" charset="0"/>
              <a:buChar char="•"/>
            </a:pPr>
            <a:r>
              <a:rPr kumimoji="1" lang="zh-CN" altLang="en-US" dirty="0" smtClean="0"/>
              <a:t>一个</a:t>
            </a:r>
            <a:r>
              <a:rPr kumimoji="1" lang="en-US" altLang="zh-CN" dirty="0" smtClean="0"/>
              <a:t>Database</a:t>
            </a:r>
            <a:r>
              <a:rPr kumimoji="1" lang="zh-CN" altLang="en-US" dirty="0" smtClean="0"/>
              <a:t>来</a:t>
            </a:r>
            <a:r>
              <a:rPr kumimoji="1" lang="en-US" altLang="zh-CN" dirty="0" smtClean="0"/>
              <a:t>map</a:t>
            </a:r>
            <a:r>
              <a:rPr kumimoji="1" lang="zh-CN" altLang="en-US" dirty="0" smtClean="0"/>
              <a:t>电话号码和地址信息</a:t>
            </a:r>
            <a:endParaRPr kumimoji="1" lang="en-US" altLang="zh-CN" dirty="0" smtClean="0"/>
          </a:p>
          <a:p>
            <a:pPr marL="285750" indent="-285750">
              <a:buFont typeface="Arial" panose="020B0604020202020204" pitchFamily="34" charset="0"/>
              <a:buChar char="•"/>
            </a:pPr>
            <a:r>
              <a:rPr kumimoji="1" lang="en-US" altLang="zh-CN" dirty="0" smtClean="0"/>
              <a:t>VLR: visitor location register</a:t>
            </a:r>
          </a:p>
          <a:p>
            <a:pPr marL="742950" lvl="1" indent="-285750">
              <a:buFont typeface="Arial" panose="020B0604020202020204" pitchFamily="34" charset="0"/>
              <a:buChar char="•"/>
            </a:pPr>
            <a:r>
              <a:rPr lang="zh-CN" altLang="en-US" dirty="0" smtClean="0"/>
              <a:t>一个</a:t>
            </a:r>
            <a:r>
              <a:rPr lang="en-US" altLang="zh-CN" dirty="0" smtClean="0"/>
              <a:t>Database</a:t>
            </a:r>
            <a:r>
              <a:rPr lang="zh-CN" altLang="en-US" dirty="0" smtClean="0"/>
              <a:t>来存储这个区域的暂时</a:t>
            </a:r>
            <a:r>
              <a:rPr lang="en-US" altLang="zh-CN" dirty="0" smtClean="0"/>
              <a:t>visitor</a:t>
            </a:r>
          </a:p>
          <a:p>
            <a:pPr marL="285750" indent="-285750">
              <a:buFont typeface="Arial" panose="020B0604020202020204" pitchFamily="34" charset="0"/>
              <a:buChar char="•"/>
            </a:pPr>
            <a:r>
              <a:rPr kumimoji="1" lang="en-US" altLang="zh-CN" dirty="0" smtClean="0"/>
              <a:t>MSC</a:t>
            </a:r>
            <a:r>
              <a:rPr kumimoji="1" lang="zh-CN" altLang="en-US" dirty="0" smtClean="0"/>
              <a:t>：</a:t>
            </a:r>
            <a:r>
              <a:rPr kumimoji="1" lang="en-US" altLang="zh-CN" dirty="0" smtClean="0"/>
              <a:t>Mobile Service switching center</a:t>
            </a:r>
          </a:p>
          <a:p>
            <a:pPr marL="285750" indent="-285750">
              <a:buFont typeface="Arial" panose="020B0604020202020204" pitchFamily="34" charset="0"/>
              <a:buChar char="•"/>
            </a:pPr>
            <a:r>
              <a:rPr lang="en-US" altLang="zh-CN" dirty="0" smtClean="0"/>
              <a:t>Roaming  number</a:t>
            </a:r>
            <a:r>
              <a:rPr lang="zh-CN" altLang="en-US" dirty="0" smtClean="0"/>
              <a:t>：</a:t>
            </a:r>
            <a:r>
              <a:rPr lang="en-US" altLang="zh-CN" dirty="0" smtClean="0"/>
              <a:t>mobile user</a:t>
            </a:r>
            <a:r>
              <a:rPr lang="zh-CN" altLang="en-US" dirty="0" smtClean="0"/>
              <a:t>在</a:t>
            </a:r>
            <a:r>
              <a:rPr lang="en-US" altLang="zh-CN" dirty="0" smtClean="0"/>
              <a:t>home</a:t>
            </a:r>
            <a:r>
              <a:rPr lang="zh-CN" altLang="en-US" dirty="0" smtClean="0"/>
              <a:t>附近时，就是手机号码；不在附近的时候，是</a:t>
            </a:r>
            <a:r>
              <a:rPr lang="en-US" altLang="zh-CN" dirty="0" smtClean="0"/>
              <a:t>VLR</a:t>
            </a:r>
            <a:r>
              <a:rPr lang="zh-CN" altLang="en-US" dirty="0" smtClean="0"/>
              <a:t>给的一个暂时号码</a:t>
            </a:r>
            <a:endParaRPr lang="en-US" altLang="zh-CN" dirty="0" smtClean="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smtClean="0"/>
              <a:t>Correspondent</a:t>
            </a:r>
            <a:r>
              <a:rPr lang="zh-CN" altLang="en-US" dirty="0" smtClean="0"/>
              <a:t>拨打</a:t>
            </a:r>
            <a:r>
              <a:rPr lang="en-US" altLang="zh-CN" dirty="0" smtClean="0"/>
              <a:t>Mobile User</a:t>
            </a:r>
            <a:r>
              <a:rPr lang="zh-CN" altLang="en-US" dirty="0" smtClean="0"/>
              <a:t>电话号码</a:t>
            </a:r>
            <a:endParaRPr lang="en-US" altLang="zh-CN" dirty="0" smtClean="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smtClean="0"/>
              <a:t>Home MSC</a:t>
            </a:r>
            <a:r>
              <a:rPr lang="zh-CN" altLang="en-US" dirty="0" smtClean="0"/>
              <a:t>查询</a:t>
            </a:r>
            <a:r>
              <a:rPr lang="en-US" altLang="zh-CN" dirty="0" smtClean="0"/>
              <a:t>HLR</a:t>
            </a:r>
            <a:r>
              <a:rPr lang="zh-CN" altLang="en-US" dirty="0" smtClean="0"/>
              <a:t>来获取</a:t>
            </a:r>
            <a:r>
              <a:rPr lang="en-US" altLang="zh-CN" dirty="0" smtClean="0"/>
              <a:t>Mobile User</a:t>
            </a:r>
            <a:r>
              <a:rPr lang="zh-CN" altLang="en-US" dirty="0" smtClean="0"/>
              <a:t>的地址</a:t>
            </a:r>
            <a:endParaRPr lang="en-US" altLang="zh-CN" dirty="0" smtClean="0"/>
          </a:p>
          <a:p>
            <a:r>
              <a:rPr lang="zh-CN" altLang="en-US" dirty="0" smtClean="0"/>
              <a:t>（如果</a:t>
            </a:r>
            <a:r>
              <a:rPr lang="en-US" altLang="zh-CN" dirty="0" smtClean="0"/>
              <a:t>Mobile User</a:t>
            </a:r>
            <a:r>
              <a:rPr lang="zh-CN" altLang="en-US" dirty="0" smtClean="0"/>
              <a:t>在</a:t>
            </a:r>
            <a:r>
              <a:rPr lang="en-US" altLang="zh-CN" dirty="0" smtClean="0"/>
              <a:t>home</a:t>
            </a:r>
            <a:r>
              <a:rPr lang="zh-CN" altLang="en-US" dirty="0" smtClean="0"/>
              <a:t>附近，直接返回</a:t>
            </a:r>
            <a:r>
              <a:rPr lang="en-US" altLang="zh-CN" dirty="0" smtClean="0"/>
              <a:t>roaming number</a:t>
            </a:r>
            <a:r>
              <a:rPr lang="zh-CN" altLang="en-US" dirty="0" smtClean="0"/>
              <a:t>；如果不在附近，则返回</a:t>
            </a:r>
            <a:r>
              <a:rPr lang="en-US" altLang="zh-CN" dirty="0" smtClean="0"/>
              <a:t>VLR</a:t>
            </a:r>
            <a:r>
              <a:rPr lang="zh-CN" altLang="en-US" dirty="0" smtClean="0"/>
              <a:t>地址）</a:t>
            </a:r>
            <a:endParaRPr lang="en-US" altLang="zh-CN" dirty="0" smtClean="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smtClean="0"/>
              <a:t>如果</a:t>
            </a:r>
            <a:r>
              <a:rPr lang="en-US" altLang="zh-CN" dirty="0" smtClean="0"/>
              <a:t>Mobile User</a:t>
            </a:r>
            <a:r>
              <a:rPr lang="zh-CN" altLang="en-US" dirty="0" smtClean="0"/>
              <a:t>不在</a:t>
            </a:r>
            <a:r>
              <a:rPr lang="en-US" altLang="zh-CN" dirty="0" smtClean="0"/>
              <a:t>home</a:t>
            </a:r>
            <a:r>
              <a:rPr lang="zh-CN" altLang="en-US" dirty="0" smtClean="0"/>
              <a:t>附近，</a:t>
            </a:r>
            <a:r>
              <a:rPr lang="en-US" altLang="zh-CN" dirty="0" smtClean="0"/>
              <a:t>Home MSC</a:t>
            </a:r>
            <a:r>
              <a:rPr lang="zh-CN" altLang="en-US" dirty="0" smtClean="0"/>
              <a:t>查询</a:t>
            </a:r>
            <a:r>
              <a:rPr lang="en-US" altLang="zh-CN" dirty="0" smtClean="0"/>
              <a:t>VLR</a:t>
            </a:r>
            <a:r>
              <a:rPr lang="zh-CN" altLang="en-US" dirty="0" smtClean="0"/>
              <a:t>，</a:t>
            </a:r>
            <a:r>
              <a:rPr lang="en-US" altLang="zh-CN" dirty="0" smtClean="0"/>
              <a:t>VLR</a:t>
            </a:r>
            <a:r>
              <a:rPr lang="zh-CN" altLang="en-US" dirty="0" smtClean="0"/>
              <a:t>返回</a:t>
            </a:r>
            <a:r>
              <a:rPr lang="en-US" altLang="zh-CN" dirty="0" smtClean="0"/>
              <a:t>roaming </a:t>
            </a:r>
            <a:r>
              <a:rPr lang="en-US" altLang="zh-CN" dirty="0"/>
              <a:t>n</a:t>
            </a:r>
            <a:r>
              <a:rPr lang="en-US" altLang="zh-CN" dirty="0" smtClean="0"/>
              <a:t>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smtClean="0">
                <a:solidFill>
                  <a:srgbClr val="FF0000"/>
                </a:solidFill>
              </a:rPr>
              <a:t>一下</a:t>
            </a:r>
            <a:r>
              <a:rPr kumimoji="1" lang="en-US" altLang="zh-CN" b="1" dirty="0" smtClean="0">
                <a:solidFill>
                  <a:srgbClr val="FF0000"/>
                </a:solidFill>
              </a:rPr>
              <a:t>step</a:t>
            </a:r>
            <a:r>
              <a:rPr kumimoji="1" lang="zh-CN" altLang="en-US" b="1" dirty="0" smtClean="0">
                <a:solidFill>
                  <a:srgbClr val="FF0000"/>
                </a:solidFill>
              </a:rPr>
              <a:t>解释当</a:t>
            </a:r>
            <a:r>
              <a:rPr kumimoji="1" lang="en-US" altLang="zh-CN" b="1" dirty="0" smtClean="0">
                <a:solidFill>
                  <a:srgbClr val="FF0000"/>
                </a:solidFill>
              </a:rPr>
              <a:t>mobile user</a:t>
            </a:r>
            <a:r>
              <a:rPr kumimoji="1" lang="zh-CN" altLang="en-US" b="1" dirty="0" smtClean="0">
                <a:solidFill>
                  <a:srgbClr val="FF0000"/>
                </a:solidFill>
              </a:rPr>
              <a:t>从老地方移动到新地方时</a:t>
            </a:r>
            <a:r>
              <a:rPr kumimoji="1" lang="en-US" altLang="zh-CN" b="1" dirty="0" smtClean="0">
                <a:solidFill>
                  <a:srgbClr val="FF0000"/>
                </a:solidFill>
              </a:rPr>
              <a:t>handoff</a:t>
            </a:r>
            <a:r>
              <a:rPr kumimoji="1" lang="zh-CN" altLang="en-US" b="1" dirty="0" smtClean="0">
                <a:solidFill>
                  <a:srgbClr val="FF0000"/>
                </a:solidFill>
              </a:rPr>
              <a:t>的流程</a:t>
            </a:r>
            <a:endParaRPr kumimoji="1" lang="en-US" altLang="zh-CN" b="1" dirty="0" smtClean="0">
              <a:solidFill>
                <a:srgbClr val="FF0000"/>
              </a:solidFill>
            </a:endParaRPr>
          </a:p>
          <a:p>
            <a:pPr marL="342900" indent="-342900">
              <a:buFont typeface="+mj-lt"/>
              <a:buAutoNum type="arabicPeriod"/>
            </a:pPr>
            <a:r>
              <a:rPr kumimoji="1" lang="zh-CN" altLang="en-US" dirty="0" smtClean="0"/>
              <a:t>老</a:t>
            </a:r>
            <a:r>
              <a:rPr kumimoji="1" lang="en-US" altLang="zh-CN" dirty="0" smtClean="0"/>
              <a:t>BS</a:t>
            </a:r>
            <a:r>
              <a:rPr kumimoji="1" lang="zh-CN" altLang="en-US" dirty="0" smtClean="0"/>
              <a:t>告诉</a:t>
            </a:r>
            <a:r>
              <a:rPr kumimoji="1" lang="en-US" altLang="zh-CN" dirty="0" smtClean="0"/>
              <a:t>VLR</a:t>
            </a:r>
            <a:r>
              <a:rPr kumimoji="1" lang="zh-CN" altLang="en-US" dirty="0" smtClean="0"/>
              <a:t>那个</a:t>
            </a:r>
            <a:r>
              <a:rPr kumimoji="1" lang="en-US" altLang="zh-CN" dirty="0" smtClean="0"/>
              <a:t>mobile User</a:t>
            </a:r>
            <a:r>
              <a:rPr kumimoji="1" lang="zh-CN" altLang="en-US" dirty="0" smtClean="0"/>
              <a:t>需要</a:t>
            </a:r>
            <a:r>
              <a:rPr kumimoji="1" lang="en-US" altLang="zh-CN" dirty="0" smtClean="0"/>
              <a:t>Hand off</a:t>
            </a:r>
          </a:p>
          <a:p>
            <a:pPr marL="342900" indent="-342900">
              <a:buFont typeface="+mj-lt"/>
              <a:buAutoNum type="arabicPeriod"/>
            </a:pPr>
            <a:r>
              <a:rPr lang="en-US" altLang="zh-CN" dirty="0" smtClean="0"/>
              <a:t>VLR</a:t>
            </a:r>
            <a:r>
              <a:rPr lang="zh-CN" altLang="en-US" dirty="0" smtClean="0"/>
              <a:t>告诉新</a:t>
            </a:r>
            <a:r>
              <a:rPr lang="en-US" altLang="zh-CN" dirty="0" smtClean="0"/>
              <a:t>BS</a:t>
            </a:r>
            <a:r>
              <a:rPr lang="zh-CN" altLang="en-US" dirty="0" smtClean="0"/>
              <a:t>那个</a:t>
            </a:r>
            <a:r>
              <a:rPr lang="en-US" altLang="zh-CN" dirty="0" smtClean="0"/>
              <a:t>Mobile User</a:t>
            </a:r>
            <a:r>
              <a:rPr lang="zh-CN" altLang="en-US" dirty="0" smtClean="0"/>
              <a:t>要去了</a:t>
            </a:r>
            <a:endParaRPr lang="en-US" altLang="zh-CN" dirty="0" smtClean="0"/>
          </a:p>
          <a:p>
            <a:pPr marL="342900" indent="-342900">
              <a:buFont typeface="+mj-lt"/>
              <a:buAutoNum type="arabicPeriod"/>
            </a:pPr>
            <a:r>
              <a:rPr lang="zh-CN" altLang="en-US" dirty="0" smtClean="0"/>
              <a:t>新</a:t>
            </a:r>
            <a:r>
              <a:rPr lang="en-US" altLang="zh-CN" dirty="0" smtClean="0"/>
              <a:t>BS</a:t>
            </a:r>
            <a:r>
              <a:rPr lang="zh-CN" altLang="en-US" dirty="0" smtClean="0"/>
              <a:t>准备</a:t>
            </a:r>
            <a:r>
              <a:rPr lang="en-US" altLang="zh-CN" dirty="0" smtClean="0"/>
              <a:t>radio channel</a:t>
            </a:r>
            <a:r>
              <a:rPr lang="zh-CN" altLang="en-US" dirty="0" smtClean="0"/>
              <a:t>等准备工作</a:t>
            </a:r>
            <a:endParaRPr lang="en-US" altLang="zh-CN" dirty="0" smtClean="0"/>
          </a:p>
          <a:p>
            <a:pPr marL="342900" indent="-342900">
              <a:buFont typeface="+mj-lt"/>
              <a:buAutoNum type="arabicPeriod"/>
            </a:pPr>
            <a:r>
              <a:rPr kumimoji="1" lang="zh-CN" altLang="en-US" dirty="0" smtClean="0"/>
              <a:t>新</a:t>
            </a:r>
            <a:r>
              <a:rPr kumimoji="1" lang="en-US" altLang="zh-CN" dirty="0" smtClean="0"/>
              <a:t>BS</a:t>
            </a:r>
            <a:r>
              <a:rPr kumimoji="1" lang="zh-CN" altLang="en-US" dirty="0" smtClean="0"/>
              <a:t>告诉</a:t>
            </a:r>
            <a:r>
              <a:rPr kumimoji="1" lang="en-US" altLang="zh-CN" dirty="0" smtClean="0"/>
              <a:t>VLR</a:t>
            </a:r>
            <a:r>
              <a:rPr kumimoji="1" lang="zh-CN" altLang="en-US" dirty="0" smtClean="0"/>
              <a:t>和</a:t>
            </a:r>
            <a:r>
              <a:rPr lang="zh-CN" altLang="en-US" dirty="0" smtClean="0"/>
              <a:t>老</a:t>
            </a:r>
            <a:r>
              <a:rPr lang="en-US" altLang="zh-CN" dirty="0" smtClean="0"/>
              <a:t>BS</a:t>
            </a:r>
            <a:r>
              <a:rPr lang="zh-CN" altLang="en-US" dirty="0" smtClean="0"/>
              <a:t>准备工作已经做完</a:t>
            </a:r>
            <a:endParaRPr lang="en-US" altLang="zh-CN" dirty="0" smtClean="0"/>
          </a:p>
          <a:p>
            <a:pPr marL="342900" indent="-342900">
              <a:buFont typeface="+mj-lt"/>
              <a:buAutoNum type="arabicPeriod"/>
            </a:pPr>
            <a:r>
              <a:rPr kumimoji="1" lang="zh-CN" altLang="en-US" dirty="0" smtClean="0"/>
              <a:t>老</a:t>
            </a:r>
            <a:r>
              <a:rPr kumimoji="1" lang="en-US" altLang="zh-CN" dirty="0" smtClean="0"/>
              <a:t>BS</a:t>
            </a:r>
            <a:r>
              <a:rPr kumimoji="1" lang="zh-CN" altLang="en-US" dirty="0" smtClean="0"/>
              <a:t>告诉</a:t>
            </a:r>
            <a:r>
              <a:rPr kumimoji="1" lang="en-US" altLang="zh-CN" dirty="0" smtClean="0"/>
              <a:t>mobile User</a:t>
            </a:r>
            <a:r>
              <a:rPr kumimoji="1" lang="zh-CN" altLang="en-US" dirty="0" smtClean="0"/>
              <a:t>其应该进行</a:t>
            </a:r>
            <a:r>
              <a:rPr kumimoji="1" lang="en-US" altLang="zh-CN" dirty="0" smtClean="0"/>
              <a:t>handoff process</a:t>
            </a:r>
          </a:p>
          <a:p>
            <a:pPr marL="342900" indent="-342900">
              <a:buFont typeface="+mj-lt"/>
              <a:buAutoNum type="arabicPeriod"/>
            </a:pPr>
            <a:r>
              <a:rPr lang="zh-CN" altLang="en-US" dirty="0" smtClean="0"/>
              <a:t>新</a:t>
            </a:r>
            <a:r>
              <a:rPr lang="en-US" altLang="zh-CN" dirty="0" smtClean="0"/>
              <a:t>BS</a:t>
            </a:r>
            <a:r>
              <a:rPr lang="zh-CN" altLang="en-US" dirty="0" smtClean="0"/>
              <a:t>和</a:t>
            </a:r>
            <a:r>
              <a:rPr lang="en-US" altLang="zh-CN" dirty="0" smtClean="0"/>
              <a:t>Mobile User</a:t>
            </a:r>
            <a:r>
              <a:rPr lang="zh-CN" altLang="en-US" dirty="0" smtClean="0"/>
              <a:t>通信，交换信息</a:t>
            </a:r>
            <a:endParaRPr lang="en-US" altLang="zh-CN" dirty="0" smtClean="0"/>
          </a:p>
          <a:p>
            <a:pPr marL="342900" indent="-342900">
              <a:buFont typeface="+mj-lt"/>
              <a:buAutoNum type="arabicPeriod"/>
            </a:pPr>
            <a:r>
              <a:rPr kumimoji="1" lang="en-US" altLang="zh-CN" dirty="0" smtClean="0"/>
              <a:t>Mobile user</a:t>
            </a:r>
            <a:r>
              <a:rPr kumimoji="1" lang="zh-CN" altLang="en-US" dirty="0" smtClean="0"/>
              <a:t>通过新</a:t>
            </a:r>
            <a:r>
              <a:rPr kumimoji="1" lang="en-US" altLang="zh-CN" dirty="0" smtClean="0"/>
              <a:t>BS</a:t>
            </a:r>
            <a:r>
              <a:rPr kumimoji="1" lang="zh-CN" altLang="en-US" dirty="0" smtClean="0"/>
              <a:t>送信</a:t>
            </a:r>
            <a:r>
              <a:rPr kumimoji="1" lang="en-US" altLang="zh-CN" dirty="0" smtClean="0"/>
              <a:t>handoff</a:t>
            </a:r>
            <a:r>
              <a:rPr kumimoji="1" lang="zh-CN" altLang="en-US" dirty="0" smtClean="0"/>
              <a:t>给</a:t>
            </a:r>
            <a:r>
              <a:rPr kumimoji="1" lang="en-US" altLang="zh-CN" dirty="0" smtClean="0"/>
              <a:t>VLR</a:t>
            </a:r>
            <a:r>
              <a:rPr kumimoji="1" lang="zh-CN" altLang="en-US" dirty="0" smtClean="0"/>
              <a:t>，</a:t>
            </a:r>
            <a:r>
              <a:rPr kumimoji="1" lang="en-US" altLang="zh-CN" dirty="0" smtClean="0"/>
              <a:t>VLR</a:t>
            </a:r>
            <a:r>
              <a:rPr kumimoji="1" lang="zh-CN" altLang="en-US" dirty="0" smtClean="0"/>
              <a:t>更新自己</a:t>
            </a:r>
            <a:r>
              <a:rPr kumimoji="1" lang="en-US" altLang="zh-CN" dirty="0" smtClean="0"/>
              <a:t>database</a:t>
            </a:r>
          </a:p>
          <a:p>
            <a:pPr marL="342900" indent="-342900">
              <a:buFont typeface="+mj-lt"/>
              <a:buAutoNum type="arabicPeriod"/>
            </a:pPr>
            <a:r>
              <a:rPr lang="zh-CN" altLang="en-US" dirty="0" smtClean="0"/>
              <a:t>老</a:t>
            </a:r>
            <a:r>
              <a:rPr lang="en-US" altLang="zh-CN" dirty="0" smtClean="0"/>
              <a:t>BS</a:t>
            </a:r>
            <a:r>
              <a:rPr lang="zh-CN" altLang="en-US" dirty="0" smtClean="0"/>
              <a:t>解放以前</a:t>
            </a:r>
            <a:r>
              <a:rPr lang="en-US" altLang="zh-CN" dirty="0" smtClean="0"/>
              <a:t>mobile user</a:t>
            </a:r>
            <a:r>
              <a:rPr lang="zh-CN" altLang="en-US" dirty="0" smtClean="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smtClean="0"/>
              <a:t>VLR</a:t>
            </a:r>
            <a:r>
              <a:rPr kumimoji="1" lang="zh-CN" altLang="en-US" dirty="0" smtClean="0"/>
              <a:t>和</a:t>
            </a:r>
            <a:r>
              <a:rPr kumimoji="1" lang="en-US" altLang="zh-CN" dirty="0" smtClean="0"/>
              <a:t>Visited MSC</a:t>
            </a:r>
            <a:r>
              <a:rPr kumimoji="1" lang="zh-CN" altLang="en-US" dirty="0" smtClean="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846"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smtClean="0"/>
              <a:t>Multi-thread programming</a:t>
            </a:r>
          </a:p>
          <a:p>
            <a:r>
              <a:rPr lang="zh-CN" altLang="en-US" dirty="0" smtClean="0"/>
              <a:t>别名叫 </a:t>
            </a:r>
            <a:r>
              <a:rPr lang="en-US" altLang="zh-CN" b="1" dirty="0" smtClean="0">
                <a:solidFill>
                  <a:srgbClr val="FF0000"/>
                </a:solidFill>
              </a:rPr>
              <a:t>concurrency </a:t>
            </a:r>
            <a:r>
              <a:rPr lang="zh-CN" altLang="en-US" b="1" dirty="0" smtClean="0">
                <a:solidFill>
                  <a:srgbClr val="FF0000"/>
                </a:solidFill>
              </a:rPr>
              <a:t>并发</a:t>
            </a:r>
            <a:endParaRPr lang="en-US" altLang="zh-CN" b="1" dirty="0" smtClean="0">
              <a:solidFill>
                <a:srgbClr val="FF0000"/>
              </a:solidFill>
            </a:endParaRPr>
          </a:p>
          <a:p>
            <a:r>
              <a:rPr lang="zh-CN" altLang="en-US" dirty="0" smtClean="0"/>
              <a:t>例子，当一个</a:t>
            </a:r>
            <a:r>
              <a:rPr lang="en-US" altLang="zh-CN" dirty="0" smtClean="0"/>
              <a:t>program</a:t>
            </a:r>
            <a:r>
              <a:rPr lang="zh-CN" altLang="en-US" dirty="0" smtClean="0"/>
              <a:t>在执行长时间处理，同时又要接受用户输入的时候（如果不用并发，则这个</a:t>
            </a:r>
            <a:r>
              <a:rPr lang="en-US" altLang="zh-CN" dirty="0" smtClean="0"/>
              <a:t>program</a:t>
            </a:r>
            <a:r>
              <a:rPr lang="zh-CN" altLang="en-US" dirty="0" smtClean="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smtClean="0"/>
              <a:t>C++ inheritance </a:t>
            </a:r>
            <a:r>
              <a:rPr kumimoji="1" lang="zh-CN" altLang="en-US" dirty="0" smtClean="0"/>
              <a:t>继承方法</a:t>
            </a:r>
            <a:endParaRPr kumimoji="1" lang="en-US" altLang="zh-CN" dirty="0" smtClean="0"/>
          </a:p>
          <a:p>
            <a:r>
              <a:rPr lang="zh-CN" altLang="en-US" dirty="0" smtClean="0"/>
              <a:t>父</a:t>
            </a:r>
            <a:r>
              <a:rPr lang="en-US" altLang="zh-CN" dirty="0" smtClean="0"/>
              <a:t>Private</a:t>
            </a:r>
            <a:r>
              <a:rPr lang="zh-CN" altLang="en-US" dirty="0" smtClean="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smtClean="0"/>
              <a:t>Transport Layer</a:t>
            </a:r>
            <a:r>
              <a:rPr kumimoji="1" lang="zh-CN" altLang="en-US" dirty="0" smtClean="0"/>
              <a:t>的</a:t>
            </a:r>
            <a:r>
              <a:rPr kumimoji="1" lang="en-US" altLang="zh-CN" dirty="0" smtClean="0"/>
              <a:t>Multiplexing</a:t>
            </a:r>
            <a:r>
              <a:rPr kumimoji="1" lang="zh-CN" altLang="en-US" dirty="0" smtClean="0"/>
              <a:t>和</a:t>
            </a:r>
            <a:r>
              <a:rPr kumimoji="1" lang="en-US" altLang="zh-CN" dirty="0" err="1" smtClean="0"/>
              <a:t>Demultiplexing</a:t>
            </a:r>
            <a:r>
              <a:rPr kumimoji="1" lang="zh-CN" altLang="en-US" dirty="0" smtClean="0"/>
              <a:t>：</a:t>
            </a:r>
            <a:endParaRPr kumimoji="1" lang="en-US" altLang="zh-CN" dirty="0" smtClean="0"/>
          </a:p>
          <a:p>
            <a:pPr marL="285750" indent="-285750">
              <a:buFont typeface="Arial" panose="020B0604020202020204" pitchFamily="34" charset="0"/>
              <a:buChar char="•"/>
            </a:pPr>
            <a:r>
              <a:rPr lang="en-US" altLang="zh-CN" dirty="0"/>
              <a:t>Multiplexing</a:t>
            </a:r>
            <a:r>
              <a:rPr lang="zh-CN" altLang="en-US" dirty="0"/>
              <a:t>和</a:t>
            </a:r>
            <a:r>
              <a:rPr lang="en-US" altLang="zh-CN" dirty="0" err="1" smtClean="0"/>
              <a:t>Demultiplexing</a:t>
            </a:r>
            <a:r>
              <a:rPr lang="zh-CN" altLang="en-US" dirty="0" smtClean="0"/>
              <a:t>意思见右图</a:t>
            </a:r>
            <a:endParaRPr lang="en-US" altLang="zh-CN" dirty="0" smtClean="0"/>
          </a:p>
          <a:p>
            <a:pPr marL="285750" indent="-285750">
              <a:buFont typeface="Arial" panose="020B0604020202020204" pitchFamily="34" charset="0"/>
              <a:buChar char="•"/>
            </a:pPr>
            <a:r>
              <a:rPr kumimoji="1" lang="zh-CN" altLang="en-US" dirty="0" smtClean="0"/>
              <a:t>每个</a:t>
            </a:r>
            <a:r>
              <a:rPr kumimoji="1" lang="en-US" altLang="zh-CN" dirty="0" smtClean="0"/>
              <a:t>Packet</a:t>
            </a:r>
            <a:r>
              <a:rPr kumimoji="1" lang="zh-CN" altLang="en-US" dirty="0" smtClean="0"/>
              <a:t>都有</a:t>
            </a:r>
            <a:r>
              <a:rPr lang="en-US" altLang="zh-CN" b="1" dirty="0" smtClean="0">
                <a:solidFill>
                  <a:srgbClr val="FF0000"/>
                </a:solidFill>
              </a:rPr>
              <a:t>(Source Port, </a:t>
            </a:r>
            <a:r>
              <a:rPr lang="en-US" altLang="zh-CN" b="1" dirty="0" err="1" smtClean="0">
                <a:solidFill>
                  <a:srgbClr val="FF0000"/>
                </a:solidFill>
              </a:rPr>
              <a:t>Dest</a:t>
            </a:r>
            <a:r>
              <a:rPr lang="en-US" altLang="zh-CN" b="1" dirty="0" smtClean="0">
                <a:solidFill>
                  <a:srgbClr val="FF0000"/>
                </a:solidFill>
              </a:rPr>
              <a:t> Port, Source IP, </a:t>
            </a:r>
            <a:r>
              <a:rPr lang="en-US" altLang="zh-CN" b="1" dirty="0" err="1" smtClean="0">
                <a:solidFill>
                  <a:srgbClr val="FF0000"/>
                </a:solidFill>
              </a:rPr>
              <a:t>Dest</a:t>
            </a:r>
            <a:r>
              <a:rPr lang="en-US" altLang="zh-CN" b="1" dirty="0" smtClean="0">
                <a:solidFill>
                  <a:srgbClr val="FF0000"/>
                </a:solidFill>
              </a:rPr>
              <a:t> IP)</a:t>
            </a:r>
          </a:p>
          <a:p>
            <a:pPr marL="285750" indent="-285750">
              <a:buFont typeface="Arial" panose="020B0604020202020204" pitchFamily="34" charset="0"/>
              <a:buChar char="•"/>
            </a:pPr>
            <a:r>
              <a:rPr lang="zh-CN" altLang="en-US" dirty="0" smtClean="0"/>
              <a:t>这</a:t>
            </a:r>
            <a:r>
              <a:rPr lang="en-US" altLang="zh-CN" dirty="0" smtClean="0"/>
              <a:t>4</a:t>
            </a:r>
            <a:r>
              <a:rPr lang="zh-CN" altLang="en-US" dirty="0" smtClean="0"/>
              <a:t>个值区分一个</a:t>
            </a:r>
            <a:r>
              <a:rPr lang="en-US" altLang="zh-CN" dirty="0" smtClean="0"/>
              <a:t>connecting</a:t>
            </a:r>
            <a:endParaRPr kumimoji="1" lang="en-US" altLang="ja-JP" dirty="0" smtClean="0"/>
          </a:p>
          <a:p>
            <a:pPr marL="285750" indent="-285750">
              <a:buFont typeface="Arial" panose="020B0604020202020204" pitchFamily="34" charset="0"/>
              <a:buChar char="•"/>
            </a:pPr>
            <a:r>
              <a:rPr kumimoji="1" lang="en-US" altLang="ja-JP" dirty="0" smtClean="0"/>
              <a:t>Transport </a:t>
            </a:r>
            <a:r>
              <a:rPr kumimoji="1" lang="en-US" altLang="zh-CN" dirty="0" smtClean="0"/>
              <a:t>Layer</a:t>
            </a:r>
            <a:r>
              <a:rPr kumimoji="1" lang="zh-CN" altLang="en-US" dirty="0" smtClean="0"/>
              <a:t>根据这</a:t>
            </a:r>
            <a:r>
              <a:rPr kumimoji="1" lang="en-US" altLang="zh-CN" dirty="0" smtClean="0"/>
              <a:t>4</a:t>
            </a:r>
            <a:r>
              <a:rPr kumimoji="1" lang="zh-CN" altLang="en-US" dirty="0" smtClean="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smtClean="0"/>
              <a:t>Multiplexing</a:t>
            </a:r>
            <a:r>
              <a:rPr lang="zh-CN" altLang="en-US" dirty="0" smtClean="0"/>
              <a:t>：</a:t>
            </a:r>
            <a:r>
              <a:rPr lang="en-US" altLang="zh-CN" dirty="0" smtClean="0"/>
              <a:t>Transport Layer</a:t>
            </a:r>
            <a:r>
              <a:rPr lang="zh-CN" altLang="en-US" dirty="0" smtClean="0"/>
              <a:t>将不同</a:t>
            </a:r>
            <a:r>
              <a:rPr lang="en-US" altLang="zh-CN" dirty="0" smtClean="0"/>
              <a:t>Socket</a:t>
            </a:r>
            <a:r>
              <a:rPr lang="zh-CN" altLang="en-US" dirty="0" smtClean="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smtClean="0"/>
              <a:t>Demultiplexing</a:t>
            </a:r>
            <a:r>
              <a:rPr lang="zh-CN" altLang="en-US" dirty="0" smtClean="0"/>
              <a:t>：</a:t>
            </a:r>
            <a:r>
              <a:rPr lang="en-US" altLang="zh-CN" dirty="0" smtClean="0"/>
              <a:t>Transport Layer</a:t>
            </a:r>
            <a:r>
              <a:rPr lang="zh-CN" altLang="en-US" dirty="0" smtClean="0"/>
              <a:t>将不同</a:t>
            </a:r>
            <a:r>
              <a:rPr lang="en-US" altLang="zh-CN" dirty="0" smtClean="0"/>
              <a:t>Packet</a:t>
            </a:r>
            <a:r>
              <a:rPr lang="zh-CN" altLang="en-US" dirty="0" smtClean="0"/>
              <a:t>交给对应</a:t>
            </a:r>
            <a:r>
              <a:rPr lang="en-US" altLang="zh-CN" dirty="0" smtClean="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smtClean="0"/>
              <a:t>App Layer</a:t>
            </a:r>
            <a:r>
              <a:rPr lang="zh-CN" altLang="en-US" dirty="0" smtClean="0"/>
              <a:t>可以有很多</a:t>
            </a:r>
            <a:r>
              <a:rPr lang="en-US" altLang="zh-CN" dirty="0" smtClean="0"/>
              <a:t>Process</a:t>
            </a:r>
            <a:r>
              <a:rPr lang="zh-CN" altLang="en-US" dirty="0" smtClean="0"/>
              <a:t>，每个</a:t>
            </a:r>
            <a:r>
              <a:rPr lang="en-US" altLang="zh-CN" dirty="0" smtClean="0"/>
              <a:t>Process</a:t>
            </a:r>
            <a:r>
              <a:rPr lang="zh-CN" altLang="en-US" dirty="0" smtClean="0"/>
              <a:t>可以有很多</a:t>
            </a:r>
            <a:r>
              <a:rPr lang="en-US" altLang="zh-CN" dirty="0" smtClean="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smtClean="0"/>
              <a:t>Host C</a:t>
            </a:r>
            <a:r>
              <a:rPr kumimoji="1" lang="zh-CN" altLang="en-US" dirty="0" smtClean="0"/>
              <a:t>有两个</a:t>
            </a:r>
            <a:r>
              <a:rPr kumimoji="1" lang="en-US" altLang="zh-CN" dirty="0" smtClean="0"/>
              <a:t>Socket</a:t>
            </a:r>
            <a:r>
              <a:rPr kumimoji="1" lang="zh-CN" altLang="en-US" dirty="0" smtClean="0"/>
              <a:t>都在访问</a:t>
            </a:r>
            <a:r>
              <a:rPr kumimoji="1" lang="en-US" altLang="zh-CN" dirty="0" smtClean="0"/>
              <a:t>Server B</a:t>
            </a:r>
            <a:r>
              <a:rPr kumimoji="1" lang="zh-CN" altLang="en-US" dirty="0" smtClean="0"/>
              <a:t>的</a:t>
            </a:r>
            <a:r>
              <a:rPr kumimoji="1" lang="en-US" altLang="zh-CN" dirty="0" smtClean="0"/>
              <a:t>80</a:t>
            </a:r>
            <a:r>
              <a:rPr kumimoji="1" lang="zh-CN" altLang="en-US" dirty="0" smtClean="0"/>
              <a:t>端口，但是这两个</a:t>
            </a:r>
            <a:r>
              <a:rPr lang="en-US" altLang="zh-CN" dirty="0" smtClean="0"/>
              <a:t>Socket</a:t>
            </a:r>
            <a:r>
              <a:rPr lang="zh-CN" altLang="en-US" dirty="0" smtClean="0"/>
              <a:t>的</a:t>
            </a:r>
            <a:r>
              <a:rPr lang="en-US" altLang="zh-CN" dirty="0" smtClean="0"/>
              <a:t>Port#</a:t>
            </a:r>
            <a:r>
              <a:rPr lang="zh-CN" altLang="en-US" dirty="0" smtClean="0"/>
              <a:t>不一样，所有会被认为是不同</a:t>
            </a:r>
            <a:r>
              <a:rPr lang="en-US" altLang="zh-CN" dirty="0" smtClean="0"/>
              <a:t>connection</a:t>
            </a:r>
          </a:p>
          <a:p>
            <a:r>
              <a:rPr lang="zh-CN" altLang="en-US" dirty="0" smtClean="0"/>
              <a:t>（</a:t>
            </a:r>
            <a:r>
              <a:rPr lang="en-US" altLang="zh-CN" dirty="0" smtClean="0"/>
              <a:t>Port#</a:t>
            </a:r>
            <a:r>
              <a:rPr lang="zh-CN" altLang="en-US" dirty="0" smtClean="0"/>
              <a:t>和</a:t>
            </a:r>
            <a:r>
              <a:rPr lang="en-US" altLang="zh-CN" dirty="0" smtClean="0"/>
              <a:t>Socket</a:t>
            </a:r>
            <a:r>
              <a:rPr lang="zh-CN" altLang="en-US" dirty="0" smtClean="0"/>
              <a:t>是绑定的！）</a:t>
            </a:r>
            <a:endParaRPr lang="en-US" altLang="zh-CN" dirty="0" smtClean="0"/>
          </a:p>
          <a:p>
            <a:r>
              <a:rPr kumimoji="1" lang="en-US" altLang="zh-CN" dirty="0"/>
              <a:t>P.S</a:t>
            </a:r>
            <a:r>
              <a:rPr kumimoji="1" lang="en-US" altLang="zh-CN" dirty="0" smtClean="0"/>
              <a:t>.</a:t>
            </a:r>
            <a:r>
              <a:rPr kumimoji="1" lang="zh-CN" altLang="en-US" dirty="0" smtClean="0"/>
              <a:t>这两个</a:t>
            </a:r>
            <a:r>
              <a:rPr kumimoji="1" lang="en-US" altLang="zh-CN" dirty="0" smtClean="0"/>
              <a:t>Socket</a:t>
            </a:r>
            <a:r>
              <a:rPr kumimoji="1" lang="zh-CN" altLang="en-US" dirty="0" smtClean="0"/>
              <a:t>可以是</a:t>
            </a:r>
            <a:r>
              <a:rPr kumimoji="1" lang="en-US" altLang="zh-CN" dirty="0" smtClean="0"/>
              <a:t>Host C</a:t>
            </a:r>
            <a:r>
              <a:rPr kumimoji="1" lang="zh-CN" altLang="en-US" dirty="0" smtClean="0"/>
              <a:t>上同一个</a:t>
            </a:r>
            <a:r>
              <a:rPr kumimoji="1" lang="en-US" altLang="zh-CN" dirty="0" smtClean="0"/>
              <a:t>process</a:t>
            </a:r>
            <a:r>
              <a:rPr kumimoji="1" lang="zh-CN" altLang="en-US" dirty="0" smtClean="0"/>
              <a:t>所有的，也可以是不同</a:t>
            </a:r>
            <a:r>
              <a:rPr kumimoji="1" lang="en-US" altLang="zh-CN" dirty="0" smtClean="0"/>
              <a:t>Process</a:t>
            </a:r>
            <a:r>
              <a:rPr kumimoji="1" lang="zh-CN" altLang="en-US" dirty="0" smtClean="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smtClean="0">
                <a:solidFill>
                  <a:srgbClr val="FF0000"/>
                </a:solidFill>
              </a:rPr>
              <a:t>UDP</a:t>
            </a:r>
            <a:r>
              <a:rPr lang="zh-CN" altLang="en-US" b="1" dirty="0" smtClean="0">
                <a:solidFill>
                  <a:srgbClr val="FF0000"/>
                </a:solidFill>
              </a:rPr>
              <a:t>和</a:t>
            </a:r>
            <a:r>
              <a:rPr lang="en-US" altLang="zh-CN" b="1" dirty="0" smtClean="0">
                <a:solidFill>
                  <a:srgbClr val="FF0000"/>
                </a:solidFill>
              </a:rPr>
              <a:t>TCP</a:t>
            </a:r>
            <a:r>
              <a:rPr lang="zh-CN" altLang="en-US" b="1" dirty="0" smtClean="0">
                <a:solidFill>
                  <a:srgbClr val="FF0000"/>
                </a:solidFill>
              </a:rPr>
              <a:t>不同的技术解释方法：</a:t>
            </a:r>
            <a:endParaRPr lang="en-US" altLang="zh-CN" b="1" dirty="0" smtClean="0">
              <a:solidFill>
                <a:srgbClr val="FF0000"/>
              </a:solidFill>
            </a:endParaRPr>
          </a:p>
          <a:p>
            <a:pPr marL="285750" indent="-285750">
              <a:buFont typeface="Arial" panose="020B0604020202020204" pitchFamily="34" charset="0"/>
              <a:buChar char="•"/>
            </a:pPr>
            <a:r>
              <a:rPr lang="en-US" altLang="ja-JP" dirty="0" smtClean="0"/>
              <a:t>UDP</a:t>
            </a:r>
            <a:r>
              <a:rPr lang="zh-CN" altLang="en-US" dirty="0" smtClean="0"/>
              <a:t>和</a:t>
            </a:r>
            <a:r>
              <a:rPr lang="en-US" altLang="zh-CN" dirty="0" smtClean="0"/>
              <a:t>TCP</a:t>
            </a:r>
            <a:r>
              <a:rPr lang="zh-CN" altLang="en-US" dirty="0" smtClean="0"/>
              <a:t>都是基于</a:t>
            </a:r>
            <a:r>
              <a:rPr lang="en-US" altLang="zh-CN" dirty="0" smtClean="0"/>
              <a:t>IP</a:t>
            </a:r>
            <a:r>
              <a:rPr lang="zh-CN" altLang="en-US" dirty="0" smtClean="0"/>
              <a:t>的传输方式，而</a:t>
            </a:r>
            <a:r>
              <a:rPr lang="en-US" altLang="zh-CN" dirty="0" smtClean="0"/>
              <a:t>IP</a:t>
            </a:r>
            <a:r>
              <a:rPr lang="zh-CN" altLang="en-US" dirty="0" smtClean="0"/>
              <a:t>是</a:t>
            </a:r>
            <a:r>
              <a:rPr lang="en-US" altLang="zh-CN" dirty="0" smtClean="0"/>
              <a:t>best-effort</a:t>
            </a:r>
            <a:r>
              <a:rPr lang="zh-CN" altLang="en-US" dirty="0"/>
              <a:t> </a:t>
            </a:r>
            <a:r>
              <a:rPr lang="en-US" altLang="zh-CN" dirty="0" smtClean="0"/>
              <a:t>delivery service</a:t>
            </a:r>
          </a:p>
          <a:p>
            <a:pPr marL="285750" indent="-285750">
              <a:buFont typeface="Arial" panose="020B0604020202020204" pitchFamily="34" charset="0"/>
              <a:buChar char="•"/>
            </a:pPr>
            <a:r>
              <a:rPr kumimoji="1" lang="en-US" altLang="zh-CN" dirty="0" smtClean="0"/>
              <a:t>TCP</a:t>
            </a:r>
            <a:r>
              <a:rPr kumimoji="1" lang="zh-CN" altLang="en-US" dirty="0" smtClean="0"/>
              <a:t>提供</a:t>
            </a:r>
            <a:r>
              <a:rPr kumimoji="1" lang="en-US" altLang="zh-CN" dirty="0" smtClean="0"/>
              <a:t>reliable</a:t>
            </a:r>
            <a:r>
              <a:rPr lang="ja-JP" altLang="en-US" dirty="0" smtClean="0"/>
              <a:t> </a:t>
            </a:r>
            <a:r>
              <a:rPr lang="en-US" altLang="zh-CN" dirty="0" smtClean="0"/>
              <a:t>data transfer</a:t>
            </a:r>
            <a:r>
              <a:rPr lang="zh-CN" altLang="en-US" dirty="0" smtClean="0"/>
              <a:t>，</a:t>
            </a:r>
            <a:r>
              <a:rPr lang="en-US" altLang="zh-CN" dirty="0" smtClean="0"/>
              <a:t>by using </a:t>
            </a:r>
            <a:r>
              <a:rPr lang="en-US" altLang="zh-CN" b="1" dirty="0" smtClean="0"/>
              <a:t>flow control</a:t>
            </a:r>
            <a:r>
              <a:rPr lang="en-US" altLang="zh-CN" dirty="0" smtClean="0"/>
              <a:t>, </a:t>
            </a:r>
            <a:r>
              <a:rPr lang="en-US" altLang="zh-CN" b="1" dirty="0" smtClean="0"/>
              <a:t>sequence numbers</a:t>
            </a:r>
            <a:r>
              <a:rPr lang="en-US" altLang="zh-CN" dirty="0" smtClean="0"/>
              <a:t>, </a:t>
            </a:r>
            <a:r>
              <a:rPr lang="en-US" altLang="zh-CN" b="1" dirty="0" smtClean="0"/>
              <a:t>acknowledgement</a:t>
            </a:r>
            <a:r>
              <a:rPr lang="en-US" altLang="zh-CN" dirty="0" smtClean="0"/>
              <a:t> and </a:t>
            </a:r>
            <a:r>
              <a:rPr lang="en-US" altLang="zh-CN" b="1" dirty="0" smtClean="0"/>
              <a:t>timer</a:t>
            </a:r>
          </a:p>
          <a:p>
            <a:pPr marL="285750" indent="-285750">
              <a:buFont typeface="Arial" panose="020B0604020202020204" pitchFamily="34" charset="0"/>
              <a:buChar char="•"/>
            </a:pPr>
            <a:r>
              <a:rPr kumimoji="1" lang="en-US" altLang="zh-CN" dirty="0" smtClean="0"/>
              <a:t>TCP</a:t>
            </a:r>
            <a:r>
              <a:rPr kumimoji="1" lang="zh-CN" altLang="en-US" dirty="0" smtClean="0"/>
              <a:t>也有</a:t>
            </a:r>
            <a:r>
              <a:rPr kumimoji="1" lang="en-US" altLang="zh-CN" dirty="0" smtClean="0"/>
              <a:t>congestion control</a:t>
            </a:r>
            <a:r>
              <a:rPr kumimoji="1" lang="zh-CN" altLang="en-US" dirty="0" smtClean="0"/>
              <a:t>机能</a:t>
            </a:r>
            <a:endParaRPr kumimoji="1" lang="en-US" altLang="zh-CN" dirty="0" smtClean="0"/>
          </a:p>
          <a:p>
            <a:pPr marL="285750" indent="-285750">
              <a:buFont typeface="Arial" panose="020B0604020202020204" pitchFamily="34" charset="0"/>
              <a:buChar char="•"/>
            </a:pPr>
            <a:r>
              <a:rPr lang="en-US" altLang="ja-JP" dirty="0" smtClean="0"/>
              <a:t>UDP</a:t>
            </a:r>
            <a:r>
              <a:rPr lang="zh-CN" altLang="en-US" dirty="0" smtClean="0"/>
              <a:t>是</a:t>
            </a:r>
            <a:r>
              <a:rPr lang="en-US" altLang="zh-CN" dirty="0" smtClean="0"/>
              <a:t>Connectionless</a:t>
            </a:r>
            <a:r>
              <a:rPr lang="zh-CN" altLang="en-US" dirty="0" smtClean="0"/>
              <a:t>的，而</a:t>
            </a:r>
            <a:r>
              <a:rPr lang="en-US" altLang="zh-CN" dirty="0" smtClean="0"/>
              <a:t>TCP</a:t>
            </a:r>
            <a:r>
              <a:rPr lang="zh-CN" altLang="en-US" dirty="0" smtClean="0"/>
              <a:t>是有</a:t>
            </a:r>
            <a:r>
              <a:rPr lang="en-US" altLang="zh-CN" dirty="0" smtClean="0"/>
              <a:t>Connection</a:t>
            </a:r>
            <a:r>
              <a:rPr lang="zh-CN" altLang="en-US" dirty="0" smtClean="0"/>
              <a:t>的</a:t>
            </a:r>
            <a:endParaRPr lang="en-US" altLang="zh-CN" dirty="0" smtClean="0"/>
          </a:p>
          <a:p>
            <a:pPr marL="742950" lvl="1" indent="-285750">
              <a:buFont typeface="Arial" panose="020B0604020202020204" pitchFamily="34" charset="0"/>
              <a:buChar char="•"/>
            </a:pPr>
            <a:r>
              <a:rPr lang="en-US" altLang="ja-JP" dirty="0" smtClean="0"/>
              <a:t>TCP</a:t>
            </a:r>
            <a:r>
              <a:rPr lang="zh-CN" altLang="en-US" dirty="0" smtClean="0"/>
              <a:t>通过</a:t>
            </a:r>
            <a:r>
              <a:rPr lang="en-US" altLang="zh-CN" dirty="0" smtClean="0"/>
              <a:t>3-way handshake</a:t>
            </a:r>
            <a:r>
              <a:rPr lang="zh-CN" altLang="en-US" dirty="0" smtClean="0"/>
              <a:t>来建立通信</a:t>
            </a:r>
            <a:endParaRPr lang="en-US" altLang="zh-CN" dirty="0" smtClean="0"/>
          </a:p>
          <a:p>
            <a:pPr marL="742950" lvl="1" indent="-285750">
              <a:buFont typeface="Arial" panose="020B0604020202020204" pitchFamily="34" charset="0"/>
              <a:buChar char="•"/>
            </a:pPr>
            <a:r>
              <a:rPr lang="zh-CN" altLang="en-US" dirty="0" smtClean="0"/>
              <a:t>通过</a:t>
            </a:r>
            <a:r>
              <a:rPr lang="en-US" altLang="zh-CN" dirty="0" smtClean="0"/>
              <a:t>FIN-ACK</a:t>
            </a:r>
            <a:r>
              <a:rPr lang="zh-CN" altLang="en-US" dirty="0" smtClean="0"/>
              <a:t>来终结通信</a:t>
            </a:r>
            <a:endParaRPr lang="en-US" altLang="zh-CN" dirty="0" smtClean="0"/>
          </a:p>
          <a:p>
            <a:pPr marL="285750" indent="-285750">
              <a:buFont typeface="Arial" panose="020B0604020202020204" pitchFamily="34" charset="0"/>
              <a:buChar char="•"/>
            </a:pPr>
            <a:r>
              <a:rPr kumimoji="1" lang="en-US" altLang="zh-CN" dirty="0" smtClean="0"/>
              <a:t>UDP</a:t>
            </a:r>
            <a:r>
              <a:rPr kumimoji="1" lang="zh-CN" altLang="en-US" dirty="0" smtClean="0"/>
              <a:t>有自己的好处，</a:t>
            </a:r>
            <a:endParaRPr kumimoji="1" lang="en-US" altLang="zh-CN" dirty="0" smtClean="0"/>
          </a:p>
          <a:p>
            <a:pPr marL="742950" lvl="1" indent="-285750">
              <a:buFont typeface="Arial" panose="020B0604020202020204" pitchFamily="34" charset="0"/>
              <a:buChar char="•"/>
            </a:pPr>
            <a:r>
              <a:rPr lang="zh-CN" altLang="en-US" dirty="0"/>
              <a:t>更</a:t>
            </a:r>
            <a:r>
              <a:rPr lang="zh-CN" altLang="en-US" dirty="0" smtClean="0"/>
              <a:t>好的控制</a:t>
            </a:r>
            <a:r>
              <a:rPr lang="en-US" altLang="zh-CN" dirty="0" smtClean="0"/>
              <a:t>Packet</a:t>
            </a:r>
            <a:r>
              <a:rPr lang="zh-CN" altLang="en-US" dirty="0" smtClean="0"/>
              <a:t>内容和送信时间（</a:t>
            </a:r>
            <a:r>
              <a:rPr lang="en-US" altLang="zh-CN" dirty="0" smtClean="0"/>
              <a:t>Transport Layer</a:t>
            </a:r>
            <a:r>
              <a:rPr lang="zh-CN" altLang="en-US" dirty="0" smtClean="0"/>
              <a:t>拿到</a:t>
            </a:r>
            <a:r>
              <a:rPr lang="en-US" altLang="zh-CN" dirty="0" smtClean="0"/>
              <a:t>UDP Packet</a:t>
            </a:r>
            <a:r>
              <a:rPr lang="zh-CN" altLang="en-US" dirty="0" smtClean="0"/>
              <a:t>就立即给</a:t>
            </a:r>
            <a:r>
              <a:rPr lang="en-US" altLang="zh-CN" dirty="0" smtClean="0"/>
              <a:t>Network Layer</a:t>
            </a:r>
            <a:r>
              <a:rPr lang="zh-CN" altLang="en-US" dirty="0" smtClean="0"/>
              <a:t>）</a:t>
            </a:r>
            <a:endParaRPr kumimoji="1" lang="en-US" altLang="zh-CN" dirty="0" smtClean="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279"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a:t>
            </a:r>
            <a:r>
              <a:rPr lang="en-US" dirty="0" smtClean="0"/>
              <a:t>Layer</a:t>
            </a:r>
          </a:p>
          <a:p>
            <a:r>
              <a:rPr lang="en-US" altLang="zh-CN" dirty="0" smtClean="0"/>
              <a:t>MAC</a:t>
            </a:r>
            <a:r>
              <a:rPr lang="zh-CN" altLang="en-US" dirty="0" smtClean="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a:t>
            </a:r>
            <a:r>
              <a:rPr lang="en-US" dirty="0" smtClean="0"/>
              <a:t>Layer</a:t>
            </a:r>
          </a:p>
          <a:p>
            <a:r>
              <a:rPr lang="en-US" altLang="zh-CN" dirty="0" smtClean="0">
                <a:solidFill>
                  <a:srgbClr val="FF0000"/>
                </a:solidFill>
              </a:rPr>
              <a:t>Port# </a:t>
            </a:r>
            <a:r>
              <a:rPr lang="zh-CN" altLang="en-US" dirty="0" smtClean="0">
                <a:solidFill>
                  <a:srgbClr val="FF0000"/>
                </a:solidFill>
              </a:rPr>
              <a:t>是和</a:t>
            </a:r>
            <a:r>
              <a:rPr lang="en-US" altLang="zh-CN" dirty="0" smtClean="0">
                <a:solidFill>
                  <a:srgbClr val="FF0000"/>
                </a:solidFill>
              </a:rPr>
              <a:t>UDP/TCP socket</a:t>
            </a:r>
            <a:r>
              <a:rPr lang="en-US" altLang="zh-CN" dirty="0">
                <a:solidFill>
                  <a:srgbClr val="FF0000"/>
                </a:solidFill>
              </a:rPr>
              <a:t> </a:t>
            </a:r>
            <a:r>
              <a:rPr lang="en-US" altLang="zh-CN" dirty="0" smtClean="0">
                <a:solidFill>
                  <a:srgbClr val="FF0000"/>
                </a:solidFill>
              </a:rPr>
              <a:t>bind</a:t>
            </a:r>
            <a:r>
              <a:rPr lang="zh-CN" altLang="en-US" dirty="0" smtClean="0">
                <a:solidFill>
                  <a:srgbClr val="FF0000"/>
                </a:solidFill>
              </a:rPr>
              <a:t>着的</a:t>
            </a:r>
            <a:endParaRPr lang="en-US" altLang="zh-CN" dirty="0" smtClean="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smtClean="0"/>
              <a:t>着一层还包括</a:t>
            </a:r>
            <a:r>
              <a:rPr kumimoji="1" lang="en-US" altLang="ja-JP" dirty="0" smtClean="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smtClean="0"/>
              <a:t>How </a:t>
            </a:r>
            <a:r>
              <a:rPr kumimoji="1" lang="en-US" altLang="ja-JP" b="1" dirty="0" smtClean="0">
                <a:solidFill>
                  <a:srgbClr val="FF0000"/>
                </a:solidFill>
              </a:rPr>
              <a:t>DHCP</a:t>
            </a:r>
            <a:r>
              <a:rPr kumimoji="1" lang="en-US" altLang="ja-JP" dirty="0" smtClean="0">
                <a:solidFill>
                  <a:srgbClr val="FF0000"/>
                </a:solidFill>
              </a:rPr>
              <a:t> </a:t>
            </a:r>
            <a:r>
              <a:rPr kumimoji="1" lang="en-US" altLang="ja-JP" dirty="0" smtClean="0"/>
              <a:t>work (</a:t>
            </a:r>
            <a:r>
              <a:rPr lang="en-US" altLang="ja-JP" b="1" dirty="0"/>
              <a:t>Dynamic Host </a:t>
            </a:r>
            <a:r>
              <a:rPr lang="en-US" altLang="ja-JP" b="1" dirty="0" smtClean="0"/>
              <a:t>Configuration Protocol</a:t>
            </a:r>
            <a:r>
              <a:rPr kumimoji="1" lang="en-US" altLang="ja-JP" dirty="0" smtClean="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smtClean="0">
                <a:solidFill>
                  <a:srgbClr val="FF0000"/>
                </a:solidFill>
              </a:rPr>
              <a:t>HTTP</a:t>
            </a:r>
            <a:r>
              <a:rPr kumimoji="1" lang="en-US" altLang="ja-JP" dirty="0" smtClean="0"/>
              <a:t>:</a:t>
            </a:r>
          </a:p>
          <a:p>
            <a:pPr marL="285750" indent="-285750">
              <a:buFont typeface="Arial" panose="020B0604020202020204" pitchFamily="34" charset="0"/>
              <a:buChar char="•"/>
            </a:pPr>
            <a:r>
              <a:rPr lang="en-US" altLang="ja-JP" dirty="0" smtClean="0"/>
              <a:t>Client</a:t>
            </a:r>
            <a:r>
              <a:rPr lang="zh-CN" altLang="en-US" dirty="0" smtClean="0"/>
              <a:t>送</a:t>
            </a:r>
            <a:r>
              <a:rPr lang="en-US" altLang="zh-CN" dirty="0" smtClean="0"/>
              <a:t>request</a:t>
            </a:r>
            <a:r>
              <a:rPr lang="zh-CN" altLang="en-US" dirty="0" smtClean="0"/>
              <a:t>，</a:t>
            </a:r>
            <a:r>
              <a:rPr lang="en-US" altLang="zh-CN" dirty="0" smtClean="0"/>
              <a:t>server</a:t>
            </a:r>
            <a:r>
              <a:rPr lang="zh-CN" altLang="en-US" dirty="0" smtClean="0"/>
              <a:t>回</a:t>
            </a:r>
            <a:r>
              <a:rPr lang="en-US" altLang="zh-CN" dirty="0" smtClean="0"/>
              <a:t>response</a:t>
            </a:r>
            <a:r>
              <a:rPr lang="zh-CN" altLang="en-US" dirty="0" smtClean="0"/>
              <a:t>的流程</a:t>
            </a:r>
            <a:endParaRPr lang="en-US" altLang="zh-CN" dirty="0" smtClean="0"/>
          </a:p>
          <a:p>
            <a:pPr marL="285750" indent="-285750">
              <a:buFont typeface="Arial" panose="020B0604020202020204" pitchFamily="34" charset="0"/>
              <a:buChar char="•"/>
            </a:pPr>
            <a:r>
              <a:rPr lang="en-US" altLang="zh-CN" dirty="0" smtClean="0"/>
              <a:t>Request</a:t>
            </a:r>
            <a:r>
              <a:rPr lang="zh-CN" altLang="en-US" dirty="0" smtClean="0"/>
              <a:t>的</a:t>
            </a:r>
            <a:r>
              <a:rPr lang="en-US" altLang="zh-CN" dirty="0" smtClean="0"/>
              <a:t>Verb</a:t>
            </a:r>
            <a:r>
              <a:rPr lang="zh-CN" altLang="en-US" dirty="0" smtClean="0"/>
              <a:t>包括一下几种</a:t>
            </a:r>
            <a:endParaRPr lang="en-US" altLang="zh-CN" dirty="0" smtClean="0"/>
          </a:p>
          <a:p>
            <a:pPr marL="742950" lvl="1" indent="-285750">
              <a:buFont typeface="Arial" panose="020B0604020202020204" pitchFamily="34" charset="0"/>
              <a:buChar char="•"/>
            </a:pPr>
            <a:r>
              <a:rPr lang="en-US" altLang="zh-CN" dirty="0" smtClean="0"/>
              <a:t>GET</a:t>
            </a:r>
          </a:p>
          <a:p>
            <a:pPr marL="742950" lvl="1" indent="-285750">
              <a:buFont typeface="Arial" panose="020B0604020202020204" pitchFamily="34" charset="0"/>
              <a:buChar char="•"/>
            </a:pPr>
            <a:r>
              <a:rPr lang="en-US" altLang="zh-CN" dirty="0" smtClean="0"/>
              <a:t>POST</a:t>
            </a:r>
          </a:p>
          <a:p>
            <a:pPr marL="742950" lvl="1" indent="-285750">
              <a:buFont typeface="Arial" panose="020B0604020202020204" pitchFamily="34" charset="0"/>
              <a:buChar char="•"/>
            </a:pPr>
            <a:r>
              <a:rPr lang="en-US" altLang="zh-CN" dirty="0" smtClean="0"/>
              <a:t>PUT</a:t>
            </a:r>
          </a:p>
          <a:p>
            <a:pPr marL="742950" lvl="1" indent="-285750">
              <a:buFont typeface="Arial" panose="020B0604020202020204" pitchFamily="34" charset="0"/>
              <a:buChar char="•"/>
            </a:pPr>
            <a:r>
              <a:rPr lang="en-US" altLang="zh-CN" dirty="0" smtClean="0"/>
              <a:t>DELETE</a:t>
            </a:r>
          </a:p>
          <a:p>
            <a:pPr marL="742950" lvl="1" indent="-285750">
              <a:buFont typeface="Arial" panose="020B0604020202020204" pitchFamily="34" charset="0"/>
              <a:buChar char="•"/>
            </a:pPr>
            <a:r>
              <a:rPr lang="en-US" altLang="zh-CN" dirty="0" smtClean="0"/>
              <a:t>HEAD</a:t>
            </a:r>
            <a:r>
              <a:rPr lang="zh-CN" altLang="en-US" dirty="0" smtClean="0"/>
              <a:t>（非主流）开发者</a:t>
            </a:r>
            <a:r>
              <a:rPr lang="en-US" altLang="zh-CN" dirty="0" smtClean="0"/>
              <a:t>Debug</a:t>
            </a:r>
            <a:r>
              <a:rPr lang="zh-CN" altLang="en-US" dirty="0" smtClean="0"/>
              <a:t>用</a:t>
            </a:r>
            <a:endParaRPr lang="en-US" altLang="zh-CN" dirty="0" smtClean="0"/>
          </a:p>
          <a:p>
            <a:pPr marL="742950" lvl="1" indent="-285750">
              <a:buFont typeface="Arial" panose="020B0604020202020204" pitchFamily="34" charset="0"/>
              <a:buChar char="•"/>
            </a:pPr>
            <a:r>
              <a:rPr lang="en-US" altLang="zh-CN" dirty="0" smtClean="0"/>
              <a:t>TRACE</a:t>
            </a:r>
            <a:r>
              <a:rPr lang="zh-CN" altLang="en-US" dirty="0"/>
              <a:t> （非主流）</a:t>
            </a:r>
            <a:endParaRPr lang="en-US" altLang="zh-CN" dirty="0" smtClean="0"/>
          </a:p>
          <a:p>
            <a:pPr marL="742950" lvl="1" indent="-285750">
              <a:buFont typeface="Arial" panose="020B0604020202020204" pitchFamily="34" charset="0"/>
              <a:buChar char="•"/>
            </a:pPr>
            <a:r>
              <a:rPr lang="en-US" altLang="zh-CN" dirty="0" smtClean="0"/>
              <a:t>OPTIONS</a:t>
            </a:r>
            <a:r>
              <a:rPr lang="zh-CN" altLang="en-US" dirty="0"/>
              <a:t> （非主流）</a:t>
            </a:r>
            <a:endParaRPr lang="en-US" altLang="ja-JP" dirty="0"/>
          </a:p>
          <a:p>
            <a:endParaRPr kumimoji="1" lang="en-US" altLang="ja-JP" dirty="0" smtClean="0"/>
          </a:p>
          <a:p>
            <a:pPr marL="285750" indent="-285750">
              <a:buFont typeface="Arial" panose="020B0604020202020204" pitchFamily="34" charset="0"/>
              <a:buChar char="•"/>
            </a:pPr>
            <a:r>
              <a:rPr lang="zh-CN" altLang="en-US" dirty="0" smtClean="0"/>
              <a:t>下面是</a:t>
            </a:r>
            <a:r>
              <a:rPr lang="en-US" altLang="zh-CN" dirty="0" smtClean="0"/>
              <a:t>request</a:t>
            </a:r>
            <a:r>
              <a:rPr lang="zh-CN" altLang="en-US" dirty="0" smtClean="0"/>
              <a:t>和</a:t>
            </a:r>
            <a:r>
              <a:rPr lang="en-US" altLang="zh-CN" dirty="0" smtClean="0"/>
              <a:t>response</a:t>
            </a:r>
            <a:r>
              <a:rPr lang="zh-CN" altLang="en-US" dirty="0" smtClean="0"/>
              <a:t>的</a:t>
            </a:r>
            <a:r>
              <a:rPr lang="en-US" altLang="zh-CN" dirty="0" smtClean="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smtClean="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6957392" y="4211960"/>
            <a:ext cx="6734216" cy="3139321"/>
          </a:xfrm>
          <a:prstGeom prst="rect">
            <a:avLst/>
          </a:prstGeom>
          <a:noFill/>
          <a:ln>
            <a:solidFill>
              <a:srgbClr val="FF0000"/>
            </a:solidFill>
          </a:ln>
        </p:spPr>
        <p:txBody>
          <a:bodyPr wrap="none" rtlCol="0">
            <a:spAutoFit/>
          </a:bodyPr>
          <a:lstStyle/>
          <a:p>
            <a:r>
              <a:rPr lang="en-US" altLang="ja-JP" dirty="0" smtClean="0">
                <a:solidFill>
                  <a:srgbClr val="FF0000"/>
                </a:solidFill>
              </a:rPr>
              <a:t>&lt;- </a:t>
            </a:r>
            <a:r>
              <a:rPr lang="zh-CN" altLang="en-US" dirty="0" smtClean="0">
                <a:solidFill>
                  <a:srgbClr val="FF0000"/>
                </a:solidFill>
              </a:rPr>
              <a:t>一个</a:t>
            </a:r>
            <a:r>
              <a:rPr lang="en-US" altLang="zh-CN" dirty="0" smtClean="0">
                <a:solidFill>
                  <a:srgbClr val="FF0000"/>
                </a:solidFill>
              </a:rPr>
              <a:t>Message</a:t>
            </a:r>
            <a:r>
              <a:rPr lang="zh-CN" altLang="en-US" dirty="0" smtClean="0">
                <a:solidFill>
                  <a:srgbClr val="FF0000"/>
                </a:solidFill>
              </a:rPr>
              <a:t>可以包含一个或多个</a:t>
            </a:r>
            <a:r>
              <a:rPr lang="en-US" altLang="zh-CN" dirty="0" smtClean="0">
                <a:solidFill>
                  <a:srgbClr val="FF0000"/>
                </a:solidFill>
              </a:rPr>
              <a:t>header</a:t>
            </a:r>
            <a:r>
              <a:rPr lang="zh-CN" altLang="en-US" dirty="0" smtClean="0">
                <a:solidFill>
                  <a:srgbClr val="FF0000"/>
                </a:solidFill>
              </a:rPr>
              <a:t>（一行是一个</a:t>
            </a:r>
            <a:r>
              <a:rPr lang="en-US" altLang="zh-CN" dirty="0" smtClean="0">
                <a:solidFill>
                  <a:srgbClr val="FF0000"/>
                </a:solidFill>
              </a:rPr>
              <a:t>header</a:t>
            </a:r>
            <a:r>
              <a:rPr lang="zh-CN" altLang="en-US" dirty="0" smtClean="0">
                <a:solidFill>
                  <a:srgbClr val="FF0000"/>
                </a:solidFill>
              </a:rPr>
              <a:t>）</a:t>
            </a:r>
            <a:endParaRPr lang="en-US" altLang="zh-CN" dirty="0" smtClean="0">
              <a:solidFill>
                <a:srgbClr val="FF0000"/>
              </a:solidFill>
            </a:endParaRPr>
          </a:p>
          <a:p>
            <a:endParaRPr lang="en-US" altLang="zh-CN" dirty="0" smtClean="0">
              <a:solidFill>
                <a:srgbClr val="FF0000"/>
              </a:solidFill>
            </a:endParaRPr>
          </a:p>
          <a:p>
            <a:r>
              <a:rPr kumimoji="1" lang="en-US" altLang="zh-CN" dirty="0" smtClean="0">
                <a:solidFill>
                  <a:srgbClr val="FF0000"/>
                </a:solidFill>
              </a:rPr>
              <a:t>Response</a:t>
            </a:r>
            <a:r>
              <a:rPr kumimoji="1" lang="zh-CN" altLang="en-US" dirty="0" smtClean="0">
                <a:solidFill>
                  <a:srgbClr val="FF0000"/>
                </a:solidFill>
              </a:rPr>
              <a:t>和</a:t>
            </a:r>
            <a:r>
              <a:rPr kumimoji="1" lang="en-US" altLang="zh-CN" dirty="0" smtClean="0">
                <a:solidFill>
                  <a:srgbClr val="FF0000"/>
                </a:solidFill>
              </a:rPr>
              <a:t>Request</a:t>
            </a:r>
            <a:r>
              <a:rPr kumimoji="1" lang="zh-CN" altLang="en-US" dirty="0" smtClean="0">
                <a:solidFill>
                  <a:srgbClr val="FF0000"/>
                </a:solidFill>
              </a:rPr>
              <a:t>共有的</a:t>
            </a:r>
            <a:r>
              <a:rPr kumimoji="1" lang="en-US" altLang="zh-CN" dirty="0" smtClean="0">
                <a:solidFill>
                  <a:srgbClr val="FF0000"/>
                </a:solidFill>
              </a:rPr>
              <a:t>Header</a:t>
            </a:r>
            <a:r>
              <a:rPr kumimoji="1" lang="zh-CN" altLang="en-US" dirty="0" smtClean="0">
                <a:solidFill>
                  <a:srgbClr val="FF0000"/>
                </a:solidFill>
              </a:rPr>
              <a:t>的种类有：</a:t>
            </a:r>
            <a:endParaRPr kumimoji="1" lang="en-US" altLang="zh-CN" dirty="0" smtClean="0">
              <a:solidFill>
                <a:srgbClr val="FF0000"/>
              </a:solidFill>
            </a:endParaRPr>
          </a:p>
          <a:p>
            <a:pPr marL="285750" indent="-285750">
              <a:buFont typeface="Arial" panose="020B0604020202020204" pitchFamily="34" charset="0"/>
              <a:buChar char="•"/>
            </a:pPr>
            <a:r>
              <a:rPr lang="en-US" altLang="ja-JP" dirty="0" smtClean="0">
                <a:solidFill>
                  <a:srgbClr val="FF0000"/>
                </a:solidFill>
              </a:rPr>
              <a:t>General headers</a:t>
            </a:r>
          </a:p>
          <a:p>
            <a:pPr marL="285750" indent="-285750">
              <a:buFont typeface="Arial" panose="020B0604020202020204" pitchFamily="34" charset="0"/>
              <a:buChar char="•"/>
            </a:pPr>
            <a:r>
              <a:rPr kumimoji="1" lang="en-US" altLang="ja-JP" dirty="0" smtClean="0">
                <a:solidFill>
                  <a:srgbClr val="FF0000"/>
                </a:solidFill>
              </a:rPr>
              <a:t>Request specific headers</a:t>
            </a:r>
          </a:p>
          <a:p>
            <a:pPr marL="285750" indent="-285750">
              <a:buFont typeface="Arial" panose="020B0604020202020204" pitchFamily="34" charset="0"/>
              <a:buChar char="•"/>
            </a:pPr>
            <a:r>
              <a:rPr lang="en-US" altLang="ja-JP" dirty="0" smtClean="0">
                <a:solidFill>
                  <a:srgbClr val="FF0000"/>
                </a:solidFill>
              </a:rPr>
              <a:t>Response specific headers</a:t>
            </a:r>
          </a:p>
          <a:p>
            <a:pPr marL="285750" indent="-285750">
              <a:buFont typeface="Arial" panose="020B0604020202020204" pitchFamily="34" charset="0"/>
              <a:buChar char="•"/>
            </a:pPr>
            <a:r>
              <a:rPr kumimoji="1" lang="en-US" altLang="ja-JP" dirty="0" smtClean="0">
                <a:solidFill>
                  <a:srgbClr val="FF0000"/>
                </a:solidFill>
              </a:rPr>
              <a:t>Entity headers</a:t>
            </a:r>
          </a:p>
          <a:p>
            <a:r>
              <a:rPr kumimoji="1" lang="en-US" altLang="zh-CN" dirty="0" smtClean="0">
                <a:solidFill>
                  <a:srgbClr val="FF0000"/>
                </a:solidFill>
              </a:rPr>
              <a:t>Request</a:t>
            </a:r>
            <a:r>
              <a:rPr kumimoji="1" lang="zh-CN" altLang="en-US" dirty="0" smtClean="0">
                <a:solidFill>
                  <a:srgbClr val="FF0000"/>
                </a:solidFill>
              </a:rPr>
              <a:t>特有</a:t>
            </a:r>
            <a:r>
              <a:rPr kumimoji="1" lang="en-US" altLang="zh-CN" dirty="0" smtClean="0">
                <a:solidFill>
                  <a:srgbClr val="FF0000"/>
                </a:solidFill>
              </a:rPr>
              <a:t>Header:</a:t>
            </a:r>
          </a:p>
          <a:p>
            <a:pPr marL="285750" indent="-285750">
              <a:buFont typeface="Arial" panose="020B0604020202020204" pitchFamily="34" charset="0"/>
              <a:buChar char="•"/>
            </a:pPr>
            <a:r>
              <a:rPr lang="en-US" altLang="zh-CN" dirty="0" smtClean="0">
                <a:solidFill>
                  <a:srgbClr val="FF0000"/>
                </a:solidFill>
              </a:rPr>
              <a:t>Method header &lt;-</a:t>
            </a:r>
            <a:r>
              <a:rPr lang="zh-CN" altLang="en-US" dirty="0" smtClean="0">
                <a:solidFill>
                  <a:srgbClr val="FF0000"/>
                </a:solidFill>
              </a:rPr>
              <a:t>规定了</a:t>
            </a:r>
            <a:r>
              <a:rPr lang="en-US" altLang="zh-CN" dirty="0" smtClean="0">
                <a:solidFill>
                  <a:srgbClr val="FF0000"/>
                </a:solidFill>
              </a:rPr>
              <a:t>verb</a:t>
            </a:r>
          </a:p>
          <a:p>
            <a:r>
              <a:rPr kumimoji="1" lang="en-US" altLang="ja-JP" dirty="0" smtClean="0">
                <a:solidFill>
                  <a:srgbClr val="FF0000"/>
                </a:solidFill>
              </a:rPr>
              <a:t>Response</a:t>
            </a:r>
            <a:r>
              <a:rPr kumimoji="1" lang="zh-CN" altLang="en-US" dirty="0" smtClean="0">
                <a:solidFill>
                  <a:srgbClr val="FF0000"/>
                </a:solidFill>
              </a:rPr>
              <a:t>特有</a:t>
            </a:r>
            <a:r>
              <a:rPr kumimoji="1" lang="en-US" altLang="zh-CN" dirty="0" smtClean="0">
                <a:solidFill>
                  <a:srgbClr val="FF0000"/>
                </a:solidFill>
              </a:rPr>
              <a:t>Header</a:t>
            </a:r>
          </a:p>
          <a:p>
            <a:pPr marL="285750" indent="-285750">
              <a:buFont typeface="Arial" panose="020B0604020202020204" pitchFamily="34" charset="0"/>
              <a:buChar char="•"/>
            </a:pPr>
            <a:r>
              <a:rPr kumimoji="1" lang="en-US" altLang="ja-JP" dirty="0" smtClean="0">
                <a:solidFill>
                  <a:srgbClr val="FF0000"/>
                </a:solidFill>
              </a:rPr>
              <a:t>Response header</a:t>
            </a:r>
            <a:endParaRPr kumimoji="1" lang="ja-JP" altLang="en-US" dirty="0">
              <a:solidFill>
                <a:srgbClr val="FF0000"/>
              </a:solidFill>
            </a:endParaRPr>
          </a:p>
        </p:txBody>
      </p:sp>
      <p:sp>
        <p:nvSpPr>
          <p:cNvPr id="8" name="テキスト ボックス 7"/>
          <p:cNvSpPr txBox="1"/>
          <p:nvPr/>
        </p:nvSpPr>
        <p:spPr>
          <a:xfrm>
            <a:off x="2751871" y="5508104"/>
            <a:ext cx="1405962" cy="369332"/>
          </a:xfrm>
          <a:prstGeom prst="rect">
            <a:avLst/>
          </a:prstGeom>
          <a:noFill/>
          <a:ln>
            <a:solidFill>
              <a:srgbClr val="FF0000"/>
            </a:solidFill>
          </a:ln>
        </p:spPr>
        <p:txBody>
          <a:bodyPr wrap="none" rtlCol="0">
            <a:spAutoFit/>
          </a:bodyPr>
          <a:lstStyle/>
          <a:p>
            <a:r>
              <a:rPr lang="en-US" altLang="zh-CN" dirty="0" smtClean="0">
                <a:solidFill>
                  <a:srgbClr val="FF0000"/>
                </a:solidFill>
              </a:rPr>
              <a:t>Request</a:t>
            </a:r>
            <a:r>
              <a:rPr lang="zh-CN" altLang="en-US" dirty="0" smtClean="0">
                <a:solidFill>
                  <a:srgbClr val="FF0000"/>
                </a:solidFill>
              </a:rPr>
              <a:t>特有</a:t>
            </a:r>
            <a:endParaRPr kumimoji="1" lang="ja-JP" altLang="en-US" dirty="0">
              <a:solidFill>
                <a:srgbClr val="FF0000"/>
              </a:solidFill>
            </a:endParaRPr>
          </a:p>
        </p:txBody>
      </p:sp>
      <p:sp>
        <p:nvSpPr>
          <p:cNvPr id="10" name="テキスト ボックス 9"/>
          <p:cNvSpPr txBox="1"/>
          <p:nvPr/>
        </p:nvSpPr>
        <p:spPr>
          <a:xfrm>
            <a:off x="4698850" y="5522151"/>
            <a:ext cx="1543179" cy="369332"/>
          </a:xfrm>
          <a:prstGeom prst="rect">
            <a:avLst/>
          </a:prstGeom>
          <a:noFill/>
          <a:ln>
            <a:solidFill>
              <a:srgbClr val="FF0000"/>
            </a:solidFill>
          </a:ln>
        </p:spPr>
        <p:txBody>
          <a:bodyPr wrap="none" rtlCol="0">
            <a:spAutoFit/>
          </a:bodyPr>
          <a:lstStyle/>
          <a:p>
            <a:r>
              <a:rPr lang="en-US" altLang="zh-CN" dirty="0" smtClean="0">
                <a:solidFill>
                  <a:srgbClr val="FF0000"/>
                </a:solidFill>
              </a:rPr>
              <a:t>Response</a:t>
            </a:r>
            <a:r>
              <a:rPr lang="zh-CN" altLang="en-US" dirty="0" smtClean="0">
                <a:solidFill>
                  <a:srgbClr val="FF0000"/>
                </a:solidFill>
              </a:rPr>
              <a:t>特有</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smtClean="0"/>
              <a:t>注意</a:t>
            </a:r>
            <a:endParaRPr lang="en-US" altLang="zh-CN" dirty="0" smtClean="0"/>
          </a:p>
          <a:p>
            <a:r>
              <a:rPr kumimoji="1" lang="en-US" altLang="zh-CN" dirty="0" smtClean="0"/>
              <a:t>Chrome -&gt; more tools -&gt; Developer tools -&gt; Network tab</a:t>
            </a:r>
          </a:p>
          <a:p>
            <a:r>
              <a:rPr lang="zh-CN" altLang="en-US" dirty="0" smtClean="0"/>
              <a:t>可以看所有</a:t>
            </a:r>
            <a:r>
              <a:rPr lang="en-US" altLang="zh-CN" dirty="0" smtClean="0"/>
              <a:t>HTTP</a:t>
            </a:r>
            <a:r>
              <a:rPr lang="zh-CN" altLang="en-US" dirty="0" smtClean="0"/>
              <a:t>的</a:t>
            </a:r>
            <a:r>
              <a:rPr lang="en-US" altLang="zh-CN" dirty="0" smtClean="0"/>
              <a:t>request</a:t>
            </a:r>
            <a:r>
              <a:rPr lang="zh-CN" altLang="en-US" dirty="0" smtClean="0"/>
              <a:t>和</a:t>
            </a:r>
            <a:r>
              <a:rPr lang="en-US" altLang="zh-CN" dirty="0" smtClean="0"/>
              <a:t>Response</a:t>
            </a:r>
            <a:r>
              <a:rPr lang="zh-CN" altLang="en-US" dirty="0" smtClean="0"/>
              <a:t>详细</a:t>
            </a:r>
            <a:endParaRPr lang="en-US" altLang="zh-CN" dirty="0" smtClean="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smtClean="0"/>
              <a:t>一个</a:t>
            </a:r>
            <a:r>
              <a:rPr kumimoji="1" lang="en-US" altLang="zh-CN" dirty="0" smtClean="0"/>
              <a:t>HTTP Connection</a:t>
            </a:r>
            <a:r>
              <a:rPr kumimoji="1" lang="zh-CN" altLang="en-US" dirty="0" smtClean="0"/>
              <a:t>是以下流程建立的</a:t>
            </a:r>
            <a:r>
              <a:rPr lang="zh-CN" altLang="en-US" dirty="0" smtClean="0"/>
              <a:t>（</a:t>
            </a:r>
            <a:r>
              <a:rPr lang="en-US" altLang="zh-CN" dirty="0" smtClean="0"/>
              <a:t>client</a:t>
            </a:r>
            <a:r>
              <a:rPr lang="zh-CN" altLang="en-US" dirty="0" smtClean="0"/>
              <a:t>观点）</a:t>
            </a:r>
            <a:endParaRPr kumimoji="1" lang="en-US" altLang="zh-CN" dirty="0" smtClean="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a:t>
            </a:r>
            <a:r>
              <a:rPr lang="en-US" altLang="ja-JP" dirty="0" smtClean="0"/>
              <a:t>connection</a:t>
            </a:r>
          </a:p>
          <a:p>
            <a:r>
              <a:rPr lang="zh-CN" altLang="en-US" dirty="0" smtClean="0"/>
              <a:t>（</a:t>
            </a:r>
            <a:r>
              <a:rPr lang="en-US" altLang="zh-CN" dirty="0" smtClean="0"/>
              <a:t>HTTP1.0</a:t>
            </a:r>
            <a:r>
              <a:rPr lang="zh-CN" altLang="en-US" dirty="0" smtClean="0"/>
              <a:t>中，</a:t>
            </a:r>
            <a:r>
              <a:rPr lang="en-US" altLang="zh-CN" dirty="0" smtClean="0"/>
              <a:t>connect</a:t>
            </a:r>
            <a:r>
              <a:rPr lang="zh-CN" altLang="en-US" dirty="0" smtClean="0"/>
              <a:t>会在</a:t>
            </a:r>
            <a:r>
              <a:rPr lang="en-US" altLang="zh-CN" dirty="0" smtClean="0"/>
              <a:t>1</a:t>
            </a:r>
            <a:r>
              <a:rPr lang="zh-CN" altLang="en-US" dirty="0" smtClean="0"/>
              <a:t>个</a:t>
            </a:r>
            <a:r>
              <a:rPr lang="en-US" altLang="zh-CN" dirty="0" smtClean="0"/>
              <a:t>transaction</a:t>
            </a:r>
            <a:r>
              <a:rPr lang="zh-CN" altLang="en-US" dirty="0" smtClean="0"/>
              <a:t>之后被自动关闭；而</a:t>
            </a:r>
            <a:r>
              <a:rPr lang="en-US" altLang="zh-CN" dirty="0" smtClean="0"/>
              <a:t>HTTP1.1</a:t>
            </a:r>
            <a:r>
              <a:rPr lang="zh-CN" altLang="en-US" dirty="0" smtClean="0"/>
              <a:t>引入了</a:t>
            </a:r>
            <a:r>
              <a:rPr lang="en-US" altLang="zh-CN" dirty="0" smtClean="0"/>
              <a:t>persistent connection</a:t>
            </a:r>
            <a:r>
              <a:rPr lang="zh-CN" altLang="en-US" dirty="0" smtClean="0"/>
              <a:t>）</a:t>
            </a:r>
            <a:endParaRPr lang="en-US" altLang="zh-CN" dirty="0" smtClean="0"/>
          </a:p>
          <a:p>
            <a:r>
              <a:rPr lang="zh-CN" altLang="en-US" dirty="0" smtClean="0"/>
              <a:t>而从</a:t>
            </a:r>
            <a:r>
              <a:rPr lang="en-US" altLang="zh-CN" dirty="0" smtClean="0"/>
              <a:t>server</a:t>
            </a:r>
            <a:r>
              <a:rPr lang="zh-CN" altLang="en-US" dirty="0" smtClean="0"/>
              <a:t>观点，</a:t>
            </a:r>
            <a:r>
              <a:rPr lang="en-US" altLang="zh-CN" dirty="0" smtClean="0"/>
              <a:t>server</a:t>
            </a:r>
            <a:r>
              <a:rPr lang="zh-CN" altLang="en-US" dirty="0" smtClean="0"/>
              <a:t>用一下流程</a:t>
            </a:r>
            <a:r>
              <a:rPr lang="en-US" altLang="zh-CN" dirty="0" smtClean="0"/>
              <a:t>handle</a:t>
            </a:r>
            <a:r>
              <a:rPr lang="zh-CN" altLang="en-US" dirty="0" smtClean="0"/>
              <a:t>一个</a:t>
            </a:r>
            <a:r>
              <a:rPr lang="en-US" altLang="zh-CN" dirty="0" smtClean="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a:t>
            </a:r>
            <a:r>
              <a:rPr lang="en-US" altLang="ja-JP" dirty="0" smtClean="0"/>
              <a:t>found</a:t>
            </a:r>
            <a:endParaRPr lang="en-US" altLang="ja-JP" dirty="0"/>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smtClean="0"/>
              <a:t>HTTP</a:t>
            </a:r>
            <a:r>
              <a:rPr kumimoji="1" lang="zh-CN" altLang="en-US" dirty="0" smtClean="0"/>
              <a:t>有</a:t>
            </a:r>
            <a:r>
              <a:rPr kumimoji="1" lang="en-US" altLang="zh-CN" b="1" dirty="0" smtClean="0">
                <a:solidFill>
                  <a:srgbClr val="FF0000"/>
                </a:solidFill>
              </a:rPr>
              <a:t>Basic Authentication</a:t>
            </a:r>
            <a:r>
              <a:rPr kumimoji="1" lang="zh-CN" altLang="en-US" dirty="0" smtClean="0"/>
              <a:t>方法，</a:t>
            </a:r>
            <a:endParaRPr kumimoji="1" lang="en-US" altLang="zh-CN" dirty="0" smtClean="0"/>
          </a:p>
          <a:p>
            <a:pPr marL="342900" indent="-342900">
              <a:buFont typeface="+mj-lt"/>
              <a:buAutoNum type="arabicPeriod"/>
            </a:pPr>
            <a:r>
              <a:rPr lang="en-US" altLang="zh-CN" dirty="0" smtClean="0"/>
              <a:t>Client</a:t>
            </a:r>
            <a:r>
              <a:rPr lang="zh-CN" altLang="en-US" dirty="0" smtClean="0"/>
              <a:t>送</a:t>
            </a:r>
            <a:r>
              <a:rPr lang="en-US" altLang="zh-CN" dirty="0" smtClean="0"/>
              <a:t>request</a:t>
            </a:r>
            <a:r>
              <a:rPr lang="zh-CN" altLang="en-US" dirty="0" smtClean="0"/>
              <a:t>到</a:t>
            </a:r>
            <a:r>
              <a:rPr lang="en-US" altLang="zh-CN" dirty="0" smtClean="0"/>
              <a:t>server</a:t>
            </a:r>
          </a:p>
          <a:p>
            <a:pPr marL="342900" indent="-342900">
              <a:buFont typeface="+mj-lt"/>
              <a:buAutoNum type="arabicPeriod"/>
            </a:pPr>
            <a:r>
              <a:rPr kumimoji="1" lang="en-US" altLang="zh-CN" dirty="0" smtClean="0"/>
              <a:t>Server</a:t>
            </a:r>
            <a:r>
              <a:rPr kumimoji="1" lang="zh-CN" altLang="en-US" dirty="0" smtClean="0"/>
              <a:t>送</a:t>
            </a:r>
            <a:r>
              <a:rPr kumimoji="1" lang="en-US" altLang="zh-CN" dirty="0" smtClean="0"/>
              <a:t>WWW-Authenticate header with 401 Unauthorized status code</a:t>
            </a:r>
            <a:r>
              <a:rPr lang="zh-CN" altLang="en-US" dirty="0" smtClean="0"/>
              <a:t>回</a:t>
            </a:r>
            <a:r>
              <a:rPr lang="en-US" altLang="zh-CN" dirty="0" smtClean="0"/>
              <a:t>client</a:t>
            </a:r>
          </a:p>
          <a:p>
            <a:pPr marL="342900" indent="-342900">
              <a:buFont typeface="+mj-lt"/>
              <a:buAutoNum type="arabicPeriod"/>
            </a:pPr>
            <a:r>
              <a:rPr kumimoji="1" lang="en-US" altLang="zh-CN" dirty="0" smtClean="0"/>
              <a:t>Client</a:t>
            </a:r>
            <a:r>
              <a:rPr kumimoji="1" lang="zh-CN" altLang="en-US" dirty="0" smtClean="0"/>
              <a:t>的</a:t>
            </a:r>
            <a:r>
              <a:rPr kumimoji="1" lang="en-US" altLang="zh-CN" b="1" u="sng" dirty="0" smtClean="0"/>
              <a:t>Browser</a:t>
            </a:r>
            <a:r>
              <a:rPr kumimoji="1" lang="zh-CN" altLang="en-US" dirty="0" smtClean="0"/>
              <a:t>接收到以上回信，</a:t>
            </a:r>
            <a:r>
              <a:rPr kumimoji="1" lang="en-US" altLang="zh-CN" dirty="0" smtClean="0"/>
              <a:t>pop up</a:t>
            </a:r>
            <a:r>
              <a:rPr kumimoji="1" lang="zh-CN" altLang="en-US" dirty="0" smtClean="0"/>
              <a:t>用户名密码输入</a:t>
            </a:r>
            <a:r>
              <a:rPr kumimoji="1" lang="en-US" altLang="zh-CN" dirty="0" smtClean="0"/>
              <a:t>window</a:t>
            </a:r>
          </a:p>
          <a:p>
            <a:pPr marL="342900" indent="-342900">
              <a:buFont typeface="+mj-lt"/>
              <a:buAutoNum type="arabicPeriod"/>
            </a:pPr>
            <a:r>
              <a:rPr kumimoji="1" lang="zh-CN" altLang="en-US" dirty="0" smtClean="0"/>
              <a:t>用户输入用户名密码</a:t>
            </a:r>
            <a:endParaRPr kumimoji="1" lang="en-US" altLang="zh-CN" dirty="0" smtClean="0"/>
          </a:p>
          <a:p>
            <a:pPr marL="342900" indent="-342900">
              <a:buFont typeface="+mj-lt"/>
              <a:buAutoNum type="arabicPeriod"/>
            </a:pPr>
            <a:r>
              <a:rPr lang="en-US" altLang="zh-CN" dirty="0" smtClean="0"/>
              <a:t>Client</a:t>
            </a:r>
            <a:r>
              <a:rPr lang="zh-CN" altLang="en-US" dirty="0" smtClean="0"/>
              <a:t>在</a:t>
            </a:r>
            <a:r>
              <a:rPr lang="en-US" altLang="zh-CN" dirty="0" smtClean="0"/>
              <a:t>request with authentication</a:t>
            </a:r>
            <a:r>
              <a:rPr lang="ja-JP" altLang="en-US" dirty="0" smtClean="0"/>
              <a:t> </a:t>
            </a:r>
            <a:r>
              <a:rPr lang="en-US" altLang="zh-CN" dirty="0" smtClean="0"/>
              <a:t>header</a:t>
            </a:r>
          </a:p>
          <a:p>
            <a:pPr marL="342900" indent="-342900">
              <a:buFont typeface="+mj-lt"/>
              <a:buAutoNum type="arabicPeriod"/>
            </a:pPr>
            <a:r>
              <a:rPr lang="en-US" altLang="zh-CN" dirty="0" smtClean="0"/>
              <a:t>Server</a:t>
            </a:r>
            <a:r>
              <a:rPr lang="zh-CN" altLang="en-US" dirty="0" smtClean="0"/>
              <a:t>验证之后，</a:t>
            </a:r>
            <a:r>
              <a:rPr lang="en-US" altLang="zh-CN" dirty="0" smtClean="0"/>
              <a:t>response</a:t>
            </a:r>
          </a:p>
          <a:p>
            <a:r>
              <a:rPr lang="zh-CN" altLang="en-US" dirty="0" smtClean="0"/>
              <a:t>（在</a:t>
            </a:r>
            <a:r>
              <a:rPr lang="en-US" altLang="zh-CN" dirty="0" smtClean="0"/>
              <a:t>URL</a:t>
            </a:r>
            <a:r>
              <a:rPr lang="zh-CN" altLang="en-US" dirty="0" smtClean="0"/>
              <a:t>上写</a:t>
            </a:r>
            <a:r>
              <a:rPr lang="en-US" altLang="zh-CN" dirty="0" smtClean="0"/>
              <a:t>username</a:t>
            </a:r>
            <a:r>
              <a:rPr lang="zh-CN" altLang="en-US" dirty="0" smtClean="0"/>
              <a:t>和</a:t>
            </a:r>
            <a:r>
              <a:rPr lang="en-US" altLang="zh-CN" dirty="0" smtClean="0"/>
              <a:t>password</a:t>
            </a:r>
            <a:r>
              <a:rPr lang="zh-CN" altLang="en-US" dirty="0" smtClean="0"/>
              <a:t>的</a:t>
            </a:r>
            <a:r>
              <a:rPr lang="en-US" altLang="ja-JP" b="1" dirty="0"/>
              <a:t>URL </a:t>
            </a:r>
            <a:r>
              <a:rPr lang="en-US" altLang="ja-JP" b="1" dirty="0" smtClean="0"/>
              <a:t>encoding</a:t>
            </a:r>
            <a:r>
              <a:rPr lang="zh-CN" altLang="en-US" b="1" dirty="0" smtClean="0"/>
              <a:t>，</a:t>
            </a:r>
            <a:r>
              <a:rPr lang="zh-CN" altLang="en-US" dirty="0" smtClean="0"/>
              <a:t>这种方法有安全隐患</a:t>
            </a:r>
            <a:endParaRPr lang="en-US" altLang="zh-CN" dirty="0" smtClean="0"/>
          </a:p>
          <a:p>
            <a:r>
              <a:rPr lang="en-US" altLang="zh-CN" b="1" dirty="0"/>
              <a:t>e.g</a:t>
            </a:r>
            <a:r>
              <a:rPr lang="en-US" altLang="zh-CN" b="1" dirty="0" smtClean="0"/>
              <a:t>., </a:t>
            </a:r>
            <a:r>
              <a:rPr lang="en-US" altLang="ja-JP" dirty="0">
                <a:hlinkClick r:id="rId5"/>
              </a:rPr>
              <a:t>https</a:t>
            </a:r>
            <a:r>
              <a:rPr lang="en-US" altLang="ja-JP" dirty="0" smtClean="0">
                <a:hlinkClick r:id="rId5"/>
              </a:rPr>
              <a:t>://username:password@www.example.com/index.html</a:t>
            </a:r>
            <a:endParaRPr lang="en-US" altLang="ja-JP" dirty="0" smtClean="0"/>
          </a:p>
          <a:p>
            <a:r>
              <a:rPr lang="zh-CN" altLang="en-US" dirty="0" smtClean="0"/>
              <a:t>这种方法可以直接送</a:t>
            </a:r>
            <a:r>
              <a:rPr lang="en-US" altLang="zh-CN" dirty="0" smtClean="0"/>
              <a:t>authentication header</a:t>
            </a:r>
            <a:r>
              <a:rPr lang="zh-CN" altLang="en-US" dirty="0" smtClean="0"/>
              <a:t>）</a:t>
            </a:r>
            <a:endParaRPr lang="en-US" altLang="zh-CN" dirty="0" smtClean="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smtClean="0"/>
              <a:t>HTTP cache </a:t>
            </a:r>
            <a:r>
              <a:rPr kumimoji="1" lang="zh-CN" altLang="en-US" dirty="0" smtClean="0"/>
              <a:t>（就是</a:t>
            </a:r>
            <a:r>
              <a:rPr kumimoji="1" lang="en-US" altLang="zh-CN" dirty="0" smtClean="0"/>
              <a:t>proxy server</a:t>
            </a:r>
            <a:r>
              <a:rPr kumimoji="1" lang="zh-CN" altLang="en-US" dirty="0" smtClean="0"/>
              <a:t>）：</a:t>
            </a:r>
            <a:endParaRPr kumimoji="1" lang="en-US" altLang="zh-CN" dirty="0" smtClean="0"/>
          </a:p>
          <a:p>
            <a:r>
              <a:rPr lang="en-US" altLang="zh-CN" dirty="0" smtClean="0"/>
              <a:t>Cache</a:t>
            </a:r>
            <a:r>
              <a:rPr lang="zh-CN" altLang="en-US" dirty="0" smtClean="0"/>
              <a:t>可以是</a:t>
            </a:r>
            <a:r>
              <a:rPr lang="en-US" altLang="zh-CN" dirty="0" smtClean="0"/>
              <a:t>local</a:t>
            </a:r>
            <a:r>
              <a:rPr lang="zh-CN" altLang="en-US" dirty="0" smtClean="0"/>
              <a:t>（</a:t>
            </a:r>
            <a:r>
              <a:rPr lang="en-US" altLang="zh-CN" dirty="0" smtClean="0"/>
              <a:t>private</a:t>
            </a:r>
            <a:r>
              <a:rPr lang="zh-CN" altLang="en-US" dirty="0" smtClean="0"/>
              <a:t>）的，存储在</a:t>
            </a:r>
            <a:r>
              <a:rPr lang="en-US" altLang="zh-CN" dirty="0" smtClean="0"/>
              <a:t>client</a:t>
            </a:r>
            <a:r>
              <a:rPr lang="zh-CN" altLang="en-US" dirty="0" smtClean="0"/>
              <a:t>的电脑上；</a:t>
            </a:r>
            <a:endParaRPr lang="en-US" altLang="zh-CN" dirty="0" smtClean="0"/>
          </a:p>
          <a:p>
            <a:r>
              <a:rPr lang="zh-CN" altLang="en-US" dirty="0" smtClean="0"/>
              <a:t>也可以是</a:t>
            </a:r>
            <a:r>
              <a:rPr lang="en-US" altLang="zh-CN" dirty="0" smtClean="0"/>
              <a:t>public</a:t>
            </a:r>
            <a:r>
              <a:rPr lang="zh-CN" altLang="en-US" dirty="0" smtClean="0"/>
              <a:t>的，用一个额外的</a:t>
            </a:r>
            <a:r>
              <a:rPr lang="en-US" altLang="zh-CN" dirty="0" smtClean="0"/>
              <a:t>proxy</a:t>
            </a:r>
            <a:r>
              <a:rPr lang="en-US" altLang="zh-CN" dirty="0"/>
              <a:t> </a:t>
            </a:r>
            <a:r>
              <a:rPr lang="en-US" altLang="zh-CN" dirty="0" smtClean="0"/>
              <a:t>server</a:t>
            </a: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smtClean="0"/>
              <a:t>HTTP </a:t>
            </a:r>
            <a:r>
              <a:rPr kumimoji="1" lang="en-US" altLang="ja-JP" b="1" dirty="0" smtClean="0">
                <a:solidFill>
                  <a:srgbClr val="FF0000"/>
                </a:solidFill>
              </a:rPr>
              <a:t>Cookie</a:t>
            </a:r>
            <a:r>
              <a:rPr kumimoji="1" lang="en-US" altLang="ja-JP" dirty="0" smtClean="0"/>
              <a:t>:</a:t>
            </a:r>
          </a:p>
          <a:p>
            <a:pPr marL="285750" indent="-285750">
              <a:buFont typeface="Arial" panose="020B0604020202020204" pitchFamily="34" charset="0"/>
              <a:buChar char="•"/>
            </a:pPr>
            <a:r>
              <a:rPr lang="zh-CN" altLang="en-US" dirty="0" smtClean="0"/>
              <a:t>本地</a:t>
            </a:r>
            <a:r>
              <a:rPr lang="en-US" altLang="zh-CN" dirty="0" smtClean="0"/>
              <a:t>PC</a:t>
            </a:r>
            <a:r>
              <a:rPr lang="zh-CN" altLang="en-US" dirty="0" smtClean="0"/>
              <a:t>已经有</a:t>
            </a:r>
            <a:r>
              <a:rPr lang="en-US" altLang="zh-CN" dirty="0" smtClean="0"/>
              <a:t>Cookie</a:t>
            </a:r>
            <a:r>
              <a:rPr lang="zh-CN" altLang="en-US" dirty="0" smtClean="0"/>
              <a:t>的时候，发</a:t>
            </a:r>
            <a:r>
              <a:rPr lang="en-US" altLang="zh-CN" dirty="0" smtClean="0"/>
              <a:t>HTTP Request</a:t>
            </a:r>
            <a:r>
              <a:rPr lang="zh-CN" altLang="en-US" dirty="0" smtClean="0"/>
              <a:t>时候是直接把</a:t>
            </a:r>
            <a:r>
              <a:rPr lang="en-US" altLang="zh-CN" dirty="0" smtClean="0"/>
              <a:t>Cookie</a:t>
            </a:r>
            <a:r>
              <a:rPr lang="zh-CN" altLang="en-US" dirty="0" smtClean="0"/>
              <a:t>放到</a:t>
            </a:r>
            <a:r>
              <a:rPr lang="en-US" altLang="zh-CN" dirty="0" smtClean="0"/>
              <a:t>request Header</a:t>
            </a:r>
            <a:r>
              <a:rPr lang="zh-CN" altLang="en-US" dirty="0" smtClean="0"/>
              <a:t>里面的</a:t>
            </a:r>
            <a:endParaRPr lang="en-US" altLang="zh-CN" dirty="0" smtClean="0"/>
          </a:p>
          <a:p>
            <a:pPr marL="285750" indent="-285750">
              <a:buFont typeface="Arial" panose="020B0604020202020204" pitchFamily="34" charset="0"/>
              <a:buChar char="•"/>
            </a:pPr>
            <a:r>
              <a:rPr kumimoji="1" lang="en-US" altLang="zh-CN" dirty="0" smtClean="0"/>
              <a:t>Cookie</a:t>
            </a:r>
            <a:r>
              <a:rPr kumimoji="1" lang="zh-CN" altLang="en-US" dirty="0" smtClean="0"/>
              <a:t>最先是由</a:t>
            </a:r>
            <a:r>
              <a:rPr kumimoji="1" lang="en-US" altLang="zh-CN" dirty="0" smtClean="0"/>
              <a:t>Server</a:t>
            </a:r>
            <a:r>
              <a:rPr kumimoji="1" lang="zh-CN" altLang="en-US" dirty="0" smtClean="0"/>
              <a:t>生成然后通过</a:t>
            </a:r>
            <a:r>
              <a:rPr kumimoji="1" lang="en-US" altLang="zh-CN" dirty="0" smtClean="0"/>
              <a:t>HTTP response</a:t>
            </a:r>
            <a:r>
              <a:rPr kumimoji="1" lang="zh-CN" altLang="en-US" dirty="0" smtClean="0"/>
              <a:t>送回</a:t>
            </a:r>
            <a:r>
              <a:rPr kumimoji="1" lang="en-US" altLang="zh-CN" dirty="0" smtClean="0"/>
              <a:t>client</a:t>
            </a:r>
            <a:r>
              <a:rPr kumimoji="1" lang="zh-CN" altLang="en-US" dirty="0" smtClean="0"/>
              <a:t>的，通过</a:t>
            </a:r>
            <a:r>
              <a:rPr kumimoji="1" lang="en-US" altLang="zh-CN" dirty="0" smtClean="0"/>
              <a:t>set-cookie header</a:t>
            </a:r>
          </a:p>
          <a:p>
            <a:pPr marL="285750" indent="-285750">
              <a:buFont typeface="Arial" panose="020B0604020202020204" pitchFamily="34" charset="0"/>
              <a:buChar char="•"/>
            </a:pPr>
            <a:r>
              <a:rPr lang="en-US" altLang="ja-JP" dirty="0" smtClean="0"/>
              <a:t>Client</a:t>
            </a:r>
            <a:r>
              <a:rPr lang="zh-CN" altLang="en-US" dirty="0" smtClean="0"/>
              <a:t>保存的</a:t>
            </a:r>
            <a:r>
              <a:rPr lang="en-US" altLang="zh-CN" dirty="0" smtClean="0"/>
              <a:t>cookie</a:t>
            </a:r>
            <a:r>
              <a:rPr lang="zh-CN" altLang="en-US" dirty="0" smtClean="0"/>
              <a:t>只是一些简单的值（</a:t>
            </a:r>
            <a:r>
              <a:rPr lang="en-US" altLang="zh-CN" dirty="0" smtClean="0"/>
              <a:t>size&lt;=4kb</a:t>
            </a:r>
            <a:r>
              <a:rPr lang="zh-CN" altLang="en-US" dirty="0" smtClean="0"/>
              <a:t>），真正</a:t>
            </a:r>
            <a:r>
              <a:rPr lang="en-US" altLang="zh-CN" dirty="0" smtClean="0"/>
              <a:t>data</a:t>
            </a:r>
            <a:r>
              <a:rPr lang="zh-CN" altLang="en-US" dirty="0" smtClean="0"/>
              <a:t>都在</a:t>
            </a:r>
            <a:r>
              <a:rPr lang="en-US" altLang="zh-CN" dirty="0" smtClean="0"/>
              <a:t>server</a:t>
            </a:r>
            <a:r>
              <a:rPr lang="zh-CN" altLang="en-US" dirty="0" smtClean="0"/>
              <a:t>的</a:t>
            </a:r>
            <a:r>
              <a:rPr lang="en-US" altLang="zh-CN" dirty="0" smtClean="0"/>
              <a:t>database</a:t>
            </a:r>
            <a:r>
              <a:rPr lang="zh-CN" altLang="en-US" dirty="0" smtClean="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764704" y="5580112"/>
            <a:ext cx="1136786" cy="369332"/>
          </a:xfrm>
          <a:prstGeom prst="rect">
            <a:avLst/>
          </a:prstGeom>
          <a:noFill/>
        </p:spPr>
        <p:txBody>
          <a:bodyPr wrap="none" rtlCol="0">
            <a:spAutoFit/>
          </a:bodyPr>
          <a:lstStyle/>
          <a:p>
            <a:r>
              <a:rPr kumimoji="1" lang="en-US" altLang="zh-CN" dirty="0" smtClean="0"/>
              <a:t>HTTP</a:t>
            </a:r>
            <a:r>
              <a:rPr kumimoji="1" lang="zh-CN" altLang="en-US" dirty="0" smtClean="0"/>
              <a:t>加密</a:t>
            </a:r>
            <a:endParaRPr kumimoji="1" lang="ja-JP" altLang="en-US" dirty="0"/>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smtClean="0">
                <a:solidFill>
                  <a:srgbClr val="FF0000"/>
                </a:solidFill>
              </a:rPr>
              <a:t>这</a:t>
            </a:r>
            <a:r>
              <a:rPr kumimoji="1" lang="zh-CN" altLang="en-US" b="1" dirty="0" smtClean="0">
                <a:solidFill>
                  <a:srgbClr val="FF0000"/>
                </a:solidFill>
              </a:rPr>
              <a:t>一层在</a:t>
            </a:r>
            <a:r>
              <a:rPr kumimoji="1" lang="en-US" altLang="zh-CN" b="1" dirty="0" smtClean="0">
                <a:solidFill>
                  <a:srgbClr val="FF0000"/>
                </a:solidFill>
              </a:rPr>
              <a:t>HTTP</a:t>
            </a:r>
            <a:r>
              <a:rPr kumimoji="1" lang="zh-CN" altLang="en-US" b="1" dirty="0" smtClean="0">
                <a:solidFill>
                  <a:srgbClr val="FF0000"/>
                </a:solidFill>
              </a:rPr>
              <a:t>下面，</a:t>
            </a:r>
            <a:r>
              <a:rPr kumimoji="1" lang="en-US" altLang="zh-CN" b="1" dirty="0" smtClean="0">
                <a:solidFill>
                  <a:srgbClr val="FF0000"/>
                </a:solidFill>
              </a:rPr>
              <a:t>TCP</a:t>
            </a:r>
            <a:r>
              <a:rPr kumimoji="1" lang="zh-CN" altLang="en-US" b="1" dirty="0" smtClean="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smtClean="0"/>
              <a:t>这几个合成一个</a:t>
            </a:r>
            <a:r>
              <a:rPr kumimoji="1" lang="en-US" altLang="zh-CN" dirty="0" smtClean="0"/>
              <a:t>Packet</a:t>
            </a:r>
          </a:p>
          <a:p>
            <a:r>
              <a:rPr lang="zh-CN" altLang="en-US" dirty="0" smtClean="0"/>
              <a:t>同时是对</a:t>
            </a:r>
            <a:r>
              <a:rPr lang="en-US" altLang="zh-CN" dirty="0" err="1" smtClean="0"/>
              <a:t>ClientHello</a:t>
            </a:r>
            <a:r>
              <a:rPr lang="zh-CN" altLang="en-US" dirty="0" smtClean="0"/>
              <a:t>的</a:t>
            </a:r>
            <a:r>
              <a:rPr lang="en-US" altLang="zh-CN" dirty="0" smtClean="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smtClean="0"/>
              <a:t>这几个合成一个</a:t>
            </a:r>
            <a:r>
              <a:rPr kumimoji="1" lang="en-US" altLang="zh-CN" dirty="0" smtClean="0"/>
              <a:t>Packet</a:t>
            </a:r>
          </a:p>
          <a:p>
            <a:r>
              <a:rPr lang="zh-CN" altLang="en-US" dirty="0" smtClean="0"/>
              <a:t>同时是对</a:t>
            </a:r>
            <a:r>
              <a:rPr lang="en-US" altLang="zh-CN" dirty="0" err="1" smtClean="0"/>
              <a:t>ServerHello</a:t>
            </a:r>
            <a:r>
              <a:rPr lang="zh-CN" altLang="en-US" dirty="0" smtClean="0"/>
              <a:t>的</a:t>
            </a:r>
            <a:r>
              <a:rPr lang="en-US" altLang="zh-CN" dirty="0" smtClean="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smtClean="0">
                <a:solidFill>
                  <a:srgbClr val="FF0000"/>
                </a:solidFill>
              </a:rPr>
              <a:t>送</a:t>
            </a:r>
            <a:r>
              <a:rPr lang="en-US" altLang="zh-CN" dirty="0" smtClean="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smtClean="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smtClean="0">
                <a:solidFill>
                  <a:srgbClr val="FF0000"/>
                </a:solidFill>
              </a:rPr>
              <a:t>鍵交換</a:t>
            </a:r>
            <a:r>
              <a:rPr lang="zh-CN" altLang="en-US" dirty="0" smtClean="0">
                <a:solidFill>
                  <a:srgbClr val="FF0000"/>
                </a:solidFill>
              </a:rPr>
              <a:t>有</a:t>
            </a:r>
            <a:r>
              <a:rPr lang="en-US" altLang="zh-CN" dirty="0" smtClean="0">
                <a:solidFill>
                  <a:srgbClr val="FF0000"/>
                </a:solidFill>
              </a:rPr>
              <a:t>3</a:t>
            </a:r>
            <a:r>
              <a:rPr lang="zh-CN" altLang="en-US" dirty="0" smtClean="0">
                <a:solidFill>
                  <a:srgbClr val="FF0000"/>
                </a:solidFill>
              </a:rPr>
              <a:t>种方式</a:t>
            </a:r>
            <a:endParaRPr lang="en-US" altLang="zh-CN" dirty="0" smtClean="0">
              <a:solidFill>
                <a:srgbClr val="FF0000"/>
              </a:solidFill>
            </a:endParaRPr>
          </a:p>
          <a:p>
            <a:pPr marL="285750" indent="-285750">
              <a:buFont typeface="Arial" panose="020B0604020202020204" pitchFamily="34" charset="0"/>
              <a:buChar char="•"/>
            </a:pPr>
            <a:r>
              <a:rPr lang="en-US" altLang="zh-CN" dirty="0" smtClean="0">
                <a:solidFill>
                  <a:srgbClr val="FF0000"/>
                </a:solidFill>
              </a:rPr>
              <a:t>RSA</a:t>
            </a:r>
            <a:r>
              <a:rPr lang="zh-CN" altLang="en-US" dirty="0" smtClean="0">
                <a:solidFill>
                  <a:srgbClr val="FF0000"/>
                </a:solidFill>
              </a:rPr>
              <a:t>：</a:t>
            </a:r>
            <a:r>
              <a:rPr lang="zh-CN" altLang="en-US" dirty="0" smtClean="0"/>
              <a:t>就是</a:t>
            </a:r>
            <a:r>
              <a:rPr lang="en-US" altLang="zh-CN" dirty="0" smtClean="0"/>
              <a:t>Client</a:t>
            </a:r>
            <a:r>
              <a:rPr lang="zh-CN" altLang="en-US" dirty="0" smtClean="0"/>
              <a:t>用</a:t>
            </a:r>
            <a:r>
              <a:rPr lang="en-US" altLang="zh-CN" dirty="0" smtClean="0"/>
              <a:t>Server</a:t>
            </a:r>
            <a:r>
              <a:rPr lang="zh-CN" altLang="en-US" dirty="0" smtClean="0"/>
              <a:t>的</a:t>
            </a:r>
            <a:r>
              <a:rPr lang="en-US" altLang="zh-CN" dirty="0" smtClean="0"/>
              <a:t>Public Key</a:t>
            </a:r>
            <a:r>
              <a:rPr lang="zh-CN" altLang="en-US" dirty="0" smtClean="0"/>
              <a:t>把</a:t>
            </a:r>
            <a:r>
              <a:rPr lang="en-US" altLang="zh-CN" dirty="0" smtClean="0"/>
              <a:t>secrete</a:t>
            </a:r>
            <a:r>
              <a:rPr lang="zh-CN" altLang="en-US" dirty="0" smtClean="0"/>
              <a:t>加密然后给</a:t>
            </a:r>
            <a:r>
              <a:rPr lang="en-US" altLang="zh-CN" dirty="0" smtClean="0"/>
              <a:t>Server</a:t>
            </a:r>
          </a:p>
          <a:p>
            <a:pPr marL="285750" indent="-285750">
              <a:buFont typeface="Arial" panose="020B0604020202020204" pitchFamily="34" charset="0"/>
              <a:buChar char="•"/>
            </a:pPr>
            <a:r>
              <a:rPr lang="en-US" altLang="zh-CN" dirty="0" smtClean="0"/>
              <a:t>DHE: Ephemeral </a:t>
            </a:r>
            <a:r>
              <a:rPr lang="en-US" altLang="zh-CN" dirty="0" err="1" smtClean="0"/>
              <a:t>Diffie-hellman</a:t>
            </a:r>
            <a:r>
              <a:rPr lang="zh-CN" altLang="en-US" dirty="0" smtClean="0"/>
              <a:t>，</a:t>
            </a:r>
            <a:r>
              <a:rPr lang="en-US" altLang="zh-CN" u="sng" dirty="0" smtClean="0"/>
              <a:t>client</a:t>
            </a:r>
            <a:r>
              <a:rPr lang="zh-CN" altLang="en-US" u="sng" dirty="0" smtClean="0"/>
              <a:t>和</a:t>
            </a:r>
            <a:r>
              <a:rPr lang="en-US" altLang="zh-CN" u="sng" dirty="0" smtClean="0"/>
              <a:t>server</a:t>
            </a:r>
            <a:r>
              <a:rPr lang="zh-CN" altLang="en-US" u="sng" dirty="0" smtClean="0"/>
              <a:t>都在自己的</a:t>
            </a:r>
            <a:r>
              <a:rPr lang="en-US" altLang="zh-CN" u="sng" dirty="0" smtClean="0"/>
              <a:t>Hello</a:t>
            </a:r>
            <a:r>
              <a:rPr lang="zh-CN" altLang="en-US" u="sng" dirty="0" smtClean="0"/>
              <a:t>中生成</a:t>
            </a:r>
            <a:r>
              <a:rPr lang="en-US" altLang="zh-CN" u="sng" dirty="0" smtClean="0"/>
              <a:t>random number</a:t>
            </a:r>
            <a:r>
              <a:rPr lang="zh-CN" altLang="en-US" dirty="0" smtClean="0"/>
              <a:t>， 然后由这两个</a:t>
            </a:r>
            <a:r>
              <a:rPr lang="en-US" altLang="zh-CN" dirty="0" smtClean="0"/>
              <a:t>random</a:t>
            </a:r>
            <a:r>
              <a:rPr lang="zh-CN" altLang="en-US" dirty="0" smtClean="0"/>
              <a:t>来计算共同的</a:t>
            </a:r>
            <a:r>
              <a:rPr lang="en-US" altLang="zh-CN" dirty="0" err="1" smtClean="0"/>
              <a:t>master_secret</a:t>
            </a:r>
            <a:endParaRPr lang="en-US" altLang="zh-CN" dirty="0" smtClean="0"/>
          </a:p>
          <a:p>
            <a:pPr marL="285750" indent="-285750">
              <a:buFont typeface="Arial" panose="020B0604020202020204" pitchFamily="34" charset="0"/>
              <a:buChar char="•"/>
            </a:pPr>
            <a:r>
              <a:rPr lang="en-US" altLang="zh-CN" dirty="0" smtClean="0"/>
              <a:t>ECHDE: </a:t>
            </a:r>
            <a:r>
              <a:rPr lang="zh-CN" altLang="en-US" dirty="0" smtClean="0"/>
              <a:t>椭圆</a:t>
            </a:r>
            <a:r>
              <a:rPr lang="en-US" altLang="zh-CN" dirty="0" smtClean="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smtClean="0"/>
              <a:t>几个概念：</a:t>
            </a:r>
            <a:endParaRPr kumimoji="1" lang="en-US" altLang="zh-CN" dirty="0" smtClean="0"/>
          </a:p>
          <a:p>
            <a:pPr marL="285750" indent="-285750">
              <a:buFont typeface="Arial" panose="020B0604020202020204" pitchFamily="34" charset="0"/>
              <a:buChar char="•"/>
            </a:pPr>
            <a:r>
              <a:rPr lang="en-US" altLang="ja-JP" dirty="0"/>
              <a:t>TLS False </a:t>
            </a:r>
            <a:r>
              <a:rPr lang="en-US" altLang="ja-JP" dirty="0" smtClean="0"/>
              <a:t>Start</a:t>
            </a:r>
            <a:r>
              <a:rPr lang="zh-CN" altLang="en-US" dirty="0" smtClean="0"/>
              <a:t>：在双方收到</a:t>
            </a:r>
            <a:r>
              <a:rPr lang="en-US" altLang="zh-CN" dirty="0" smtClean="0"/>
              <a:t>Finished</a:t>
            </a:r>
            <a:r>
              <a:rPr lang="zh-CN" altLang="en-US" dirty="0" smtClean="0"/>
              <a:t>之前开始送信</a:t>
            </a:r>
            <a:r>
              <a:rPr lang="en-US" altLang="zh-CN" dirty="0" err="1" smtClean="0"/>
              <a:t>ApplicationData</a:t>
            </a:r>
            <a:r>
              <a:rPr lang="zh-CN" altLang="en-US" dirty="0" smtClean="0"/>
              <a:t>（通常是</a:t>
            </a:r>
            <a:r>
              <a:rPr lang="en-US" altLang="zh-CN" dirty="0" smtClean="0"/>
              <a:t>OK</a:t>
            </a:r>
            <a:r>
              <a:rPr lang="zh-CN" altLang="en-US" dirty="0" smtClean="0"/>
              <a:t>的，但有安全隐患）</a:t>
            </a:r>
            <a:endParaRPr lang="en-US" altLang="zh-CN" dirty="0" smtClean="0"/>
          </a:p>
          <a:p>
            <a:pPr marL="285750" indent="-285750">
              <a:buFont typeface="Arial" panose="020B0604020202020204" pitchFamily="34" charset="0"/>
              <a:buChar char="•"/>
            </a:pPr>
            <a:r>
              <a:rPr kumimoji="1" lang="zh-CN" altLang="en-US" dirty="0" smtClean="0"/>
              <a:t>为什么用</a:t>
            </a:r>
            <a:r>
              <a:rPr kumimoji="1" lang="en-US" altLang="zh-CN" dirty="0" smtClean="0"/>
              <a:t>DHE</a:t>
            </a:r>
            <a:r>
              <a:rPr kumimoji="1" lang="zh-CN" altLang="en-US" dirty="0" smtClean="0"/>
              <a:t>和</a:t>
            </a:r>
            <a:r>
              <a:rPr kumimoji="1" lang="en-US" altLang="zh-CN" dirty="0" smtClean="0"/>
              <a:t>ECDHE</a:t>
            </a:r>
            <a:r>
              <a:rPr kumimoji="1" lang="zh-CN" altLang="en-US" dirty="0" smtClean="0"/>
              <a:t>，因为普通的</a:t>
            </a:r>
            <a:r>
              <a:rPr kumimoji="1" lang="en-US" altLang="zh-CN" dirty="0" smtClean="0"/>
              <a:t>RSA</a:t>
            </a:r>
            <a:r>
              <a:rPr kumimoji="1" lang="zh-CN" altLang="en-US" dirty="0" smtClean="0"/>
              <a:t>的</a:t>
            </a:r>
            <a:r>
              <a:rPr kumimoji="1" lang="en-US" altLang="zh-CN" dirty="0" smtClean="0"/>
              <a:t>Key</a:t>
            </a:r>
            <a:r>
              <a:rPr kumimoji="1" lang="zh-CN" altLang="en-US" dirty="0" smtClean="0"/>
              <a:t>交换，如果有人得到了</a:t>
            </a:r>
            <a:r>
              <a:rPr kumimoji="1" lang="en-US" altLang="zh-CN" dirty="0" smtClean="0"/>
              <a:t>server</a:t>
            </a:r>
            <a:r>
              <a:rPr kumimoji="1" lang="zh-CN" altLang="en-US" dirty="0" smtClean="0"/>
              <a:t>的</a:t>
            </a:r>
            <a:r>
              <a:rPr kumimoji="1" lang="en-US" altLang="zh-CN" dirty="0" smtClean="0"/>
              <a:t>private key</a:t>
            </a:r>
            <a:r>
              <a:rPr kumimoji="1" lang="zh-CN" altLang="en-US" dirty="0" smtClean="0"/>
              <a:t>，那么他就可以解读以前的加密通信，但是如果是这两种方法的话，即使</a:t>
            </a:r>
            <a:r>
              <a:rPr kumimoji="1" lang="en-US" altLang="zh-CN" dirty="0" smtClean="0"/>
              <a:t>private key</a:t>
            </a:r>
            <a:r>
              <a:rPr kumimoji="1" lang="zh-CN" altLang="en-US" dirty="0" smtClean="0"/>
              <a:t>泄漏，以前的加密通信也不能解读（就是</a:t>
            </a:r>
            <a:r>
              <a:rPr lang="en-US" altLang="zh-CN" b="1" dirty="0" smtClean="0">
                <a:solidFill>
                  <a:srgbClr val="FF0000"/>
                </a:solidFill>
              </a:rPr>
              <a:t>Forward security</a:t>
            </a:r>
            <a:r>
              <a:rPr kumimoji="1" lang="zh-CN" altLang="en-US" dirty="0" smtClean="0"/>
              <a:t>）</a:t>
            </a:r>
            <a:endParaRPr kumimoji="1" lang="en-US" altLang="zh-CN" dirty="0" smtClean="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dirty="0" smtClean="0"/>
              <a:t>TCP 3 way handshake</a:t>
            </a:r>
            <a:r>
              <a:rPr lang="zh-CN" altLang="en-US" dirty="0" smtClean="0"/>
              <a:t>的意义：</a:t>
            </a:r>
            <a:endParaRPr lang="en-US" altLang="zh-CN" dirty="0" smtClean="0"/>
          </a:p>
          <a:p>
            <a:pPr marL="285750" indent="-285750">
              <a:buFont typeface="Arial" panose="020B0604020202020204" pitchFamily="34" charset="0"/>
              <a:buChar char="•"/>
            </a:pPr>
            <a:r>
              <a:rPr kumimoji="1" lang="zh-CN" altLang="en-US" dirty="0" smtClean="0"/>
              <a:t>简单来说就是为了交换双方</a:t>
            </a:r>
            <a:r>
              <a:rPr kumimoji="1" lang="en-US" altLang="zh-CN" dirty="0" smtClean="0"/>
              <a:t>ISN (Initial Sequence Number)</a:t>
            </a:r>
          </a:p>
          <a:p>
            <a:pPr marL="285750" indent="-285750">
              <a:buFont typeface="Arial" panose="020B0604020202020204" pitchFamily="34" charset="0"/>
              <a:buChar char="•"/>
            </a:pPr>
            <a:r>
              <a:rPr kumimoji="1" lang="zh-CN" altLang="en-US" dirty="0" smtClean="0"/>
              <a:t>因为</a:t>
            </a:r>
            <a:r>
              <a:rPr kumimoji="1" lang="en-US" altLang="zh-CN" dirty="0" smtClean="0"/>
              <a:t>TCP</a:t>
            </a:r>
            <a:r>
              <a:rPr kumimoji="1" lang="zh-CN" altLang="en-US" dirty="0" smtClean="0"/>
              <a:t>发包要用</a:t>
            </a:r>
            <a:r>
              <a:rPr kumimoji="1" lang="en-US" altLang="zh-CN" dirty="0" smtClean="0"/>
              <a:t>Sequence Number</a:t>
            </a:r>
            <a:r>
              <a:rPr kumimoji="1" lang="zh-CN" altLang="en-US" dirty="0" smtClean="0"/>
              <a:t>来记录，并且</a:t>
            </a:r>
            <a:r>
              <a:rPr kumimoji="1" lang="en-US" altLang="zh-CN" dirty="0" smtClean="0"/>
              <a:t>Sequence Number</a:t>
            </a:r>
            <a:r>
              <a:rPr kumimoji="1" lang="zh-CN" altLang="en-US" dirty="0" smtClean="0"/>
              <a:t>必须要用</a:t>
            </a:r>
            <a:r>
              <a:rPr kumimoji="1" lang="en-US" altLang="zh-CN" dirty="0" smtClean="0"/>
              <a:t>random number</a:t>
            </a:r>
            <a:r>
              <a:rPr lang="zh-CN" altLang="en-US" dirty="0" smtClean="0"/>
              <a:t>，所有要用</a:t>
            </a:r>
            <a:r>
              <a:rPr lang="en-US" altLang="zh-CN" dirty="0" smtClean="0"/>
              <a:t>3</a:t>
            </a:r>
            <a:r>
              <a:rPr lang="zh-CN" altLang="en-US" dirty="0" smtClean="0"/>
              <a:t>次握手来同步双方</a:t>
            </a:r>
            <a:r>
              <a:rPr lang="en-US" altLang="zh-CN" dirty="0" smtClean="0"/>
              <a:t>ISN</a:t>
            </a:r>
            <a:endParaRPr kumimoji="1" lang="en-US" altLang="zh-CN"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smtClean="0"/>
              <a:t>Client-&gt;Server SYN</a:t>
            </a:r>
          </a:p>
          <a:p>
            <a:r>
              <a:rPr lang="en-US" altLang="zh-CN" sz="1200" dirty="0"/>
              <a:t>Client&lt;-</a:t>
            </a:r>
            <a:r>
              <a:rPr lang="en-US" altLang="zh-CN" sz="1200" dirty="0" smtClean="0"/>
              <a:t>Server SYN</a:t>
            </a:r>
            <a:r>
              <a:rPr lang="zh-CN" altLang="en-US" sz="1200" dirty="0" smtClean="0"/>
              <a:t>，</a:t>
            </a:r>
            <a:r>
              <a:rPr lang="en-US" altLang="zh-CN" sz="1200" dirty="0" smtClean="0"/>
              <a:t>ACK</a:t>
            </a:r>
          </a:p>
          <a:p>
            <a:r>
              <a:rPr kumimoji="1" lang="en-US" altLang="zh-CN" sz="1200" dirty="0"/>
              <a:t>Client-&gt;</a:t>
            </a:r>
            <a:r>
              <a:rPr kumimoji="1" lang="en-US" altLang="zh-CN" sz="1200" dirty="0" smtClean="0"/>
              <a: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smtClean="0"/>
              <a:t>追加知识：</a:t>
            </a:r>
            <a:endParaRPr kumimoji="1" lang="en-US" altLang="zh-CN" dirty="0" smtClean="0"/>
          </a:p>
          <a:p>
            <a:pPr marL="285750" indent="-285750">
              <a:buFont typeface="Arial" panose="020B0604020202020204" pitchFamily="34" charset="0"/>
              <a:buChar char="•"/>
            </a:pPr>
            <a:r>
              <a:rPr lang="en-US" altLang="zh-CN" b="1" dirty="0" smtClean="0">
                <a:solidFill>
                  <a:srgbClr val="FF0000"/>
                </a:solidFill>
              </a:rPr>
              <a:t>IPsec</a:t>
            </a:r>
            <a:r>
              <a:rPr lang="zh-CN" altLang="en-US" dirty="0" smtClean="0"/>
              <a:t>是来实现</a:t>
            </a:r>
            <a:r>
              <a:rPr lang="en-US" altLang="zh-CN" dirty="0" smtClean="0"/>
              <a:t>VPN</a:t>
            </a:r>
            <a:r>
              <a:rPr lang="zh-CN" altLang="en-US" dirty="0" smtClean="0"/>
              <a:t>的一项技术，</a:t>
            </a:r>
            <a:endParaRPr lang="en-US" altLang="zh-CN" dirty="0" smtClean="0"/>
          </a:p>
          <a:p>
            <a:pPr marL="285750" indent="-285750">
              <a:buFont typeface="Arial" panose="020B0604020202020204" pitchFamily="34" charset="0"/>
              <a:buChar char="•"/>
            </a:pPr>
            <a:r>
              <a:rPr kumimoji="1" lang="zh-CN" altLang="en-US" dirty="0" smtClean="0"/>
              <a:t>有</a:t>
            </a:r>
            <a:r>
              <a:rPr kumimoji="1" lang="en-US" altLang="zh-CN" dirty="0" smtClean="0"/>
              <a:t>AH(Authentication Header)</a:t>
            </a:r>
            <a:r>
              <a:rPr kumimoji="1" lang="zh-CN" altLang="en-US" dirty="0" smtClean="0"/>
              <a:t>和</a:t>
            </a:r>
            <a:r>
              <a:rPr kumimoji="1" lang="en-US" altLang="zh-CN" dirty="0" smtClean="0"/>
              <a:t>ESP(Encapsulation Security Payload)</a:t>
            </a:r>
            <a:r>
              <a:rPr kumimoji="1" lang="zh-CN" altLang="en-US" dirty="0" smtClean="0"/>
              <a:t>构成</a:t>
            </a:r>
            <a:endParaRPr kumimoji="1" lang="en-US" altLang="zh-CN" dirty="0" smtClean="0"/>
          </a:p>
          <a:p>
            <a:pPr marL="285750" indent="-285750">
              <a:buFont typeface="Arial" panose="020B0604020202020204" pitchFamily="34" charset="0"/>
              <a:buChar char="•"/>
            </a:pPr>
            <a:r>
              <a:rPr lang="zh-CN" altLang="en-US" dirty="0" smtClean="0"/>
              <a:t>注意</a:t>
            </a:r>
            <a:r>
              <a:rPr lang="en-US" altLang="zh-CN" dirty="0" smtClean="0"/>
              <a:t>AH</a:t>
            </a:r>
            <a:r>
              <a:rPr lang="zh-CN" altLang="en-US" dirty="0" smtClean="0"/>
              <a:t>和</a:t>
            </a:r>
            <a:r>
              <a:rPr lang="en-US" altLang="zh-CN" dirty="0" smtClean="0"/>
              <a:t>ESP</a:t>
            </a:r>
            <a:r>
              <a:rPr lang="zh-CN" altLang="en-US" dirty="0" smtClean="0"/>
              <a:t>可以分开使用！（</a:t>
            </a:r>
            <a:r>
              <a:rPr lang="en-US" altLang="zh-CN" dirty="0" smtClean="0"/>
              <a:t>ESP</a:t>
            </a:r>
            <a:r>
              <a:rPr lang="zh-CN" altLang="en-US" dirty="0" smtClean="0"/>
              <a:t>经常被单独使用，</a:t>
            </a:r>
            <a:r>
              <a:rPr lang="en-US" altLang="zh-CN" dirty="0" smtClean="0"/>
              <a:t>AH</a:t>
            </a:r>
            <a:r>
              <a:rPr lang="zh-CN" altLang="en-US" dirty="0"/>
              <a:t>用途不太广泛</a:t>
            </a:r>
            <a:r>
              <a:rPr lang="zh-CN" altLang="en-US" dirty="0" smtClean="0"/>
              <a:t>）</a:t>
            </a:r>
            <a:endParaRPr lang="en-US" altLang="zh-CN"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smtClean="0"/>
              <a:t>带有</a:t>
            </a:r>
            <a:r>
              <a:rPr kumimoji="1" lang="en-US" altLang="zh-CN" dirty="0" err="1" smtClean="0"/>
              <a:t>IPSec</a:t>
            </a:r>
            <a:r>
              <a:rPr kumimoji="1" lang="zh-CN" altLang="en-US" dirty="0" smtClean="0"/>
              <a:t>功能的</a:t>
            </a:r>
            <a:r>
              <a:rPr kumimoji="1" lang="en-US" altLang="zh-CN" dirty="0" smtClean="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smtClean="0"/>
              <a:t>带有</a:t>
            </a:r>
            <a:r>
              <a:rPr kumimoji="1" lang="en-US" altLang="zh-CN" dirty="0" err="1" smtClean="0"/>
              <a:t>IPSec</a:t>
            </a:r>
            <a:r>
              <a:rPr kumimoji="1" lang="zh-CN" altLang="en-US" dirty="0" smtClean="0"/>
              <a:t>功能的</a:t>
            </a:r>
            <a:r>
              <a:rPr kumimoji="1" lang="en-US" altLang="zh-CN" dirty="0" smtClean="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smtClean="0"/>
              <a:t>下图详细分析左图中</a:t>
            </a:r>
            <a:r>
              <a:rPr kumimoji="1" lang="en-US" altLang="zh-CN" dirty="0" err="1" smtClean="0"/>
              <a:t>HeaderQuarter</a:t>
            </a:r>
            <a:r>
              <a:rPr kumimoji="1" lang="zh-CN" altLang="en-US" dirty="0" smtClean="0"/>
              <a:t>到</a:t>
            </a:r>
            <a:r>
              <a:rPr kumimoji="1" lang="en-US" altLang="zh-CN" dirty="0" err="1" smtClean="0"/>
              <a:t>BranchOffice</a:t>
            </a:r>
            <a:r>
              <a:rPr kumimoji="1" lang="zh-CN" altLang="en-US" dirty="0" smtClean="0"/>
              <a:t>的</a:t>
            </a:r>
            <a:r>
              <a:rPr kumimoji="1" lang="en-US" altLang="zh-CN" dirty="0" err="1" smtClean="0"/>
              <a:t>IPSec</a:t>
            </a:r>
            <a:r>
              <a:rPr kumimoji="1" lang="zh-CN" altLang="en-US" dirty="0" smtClean="0"/>
              <a:t>传输</a:t>
            </a:r>
            <a:endParaRPr kumimoji="1" lang="en-US" altLang="zh-CN" dirty="0" smtClean="0"/>
          </a:p>
          <a:p>
            <a:r>
              <a:rPr lang="en-US" altLang="ja-JP" dirty="0" err="1" smtClean="0"/>
              <a:t>Headerquarter</a:t>
            </a:r>
            <a:r>
              <a:rPr lang="zh-CN" altLang="en-US" dirty="0" smtClean="0"/>
              <a:t>内的</a:t>
            </a:r>
            <a:r>
              <a:rPr lang="en-US" altLang="zh-CN" dirty="0" smtClean="0"/>
              <a:t>PC</a:t>
            </a:r>
            <a:r>
              <a:rPr lang="zh-CN" altLang="en-US" dirty="0" smtClean="0"/>
              <a:t>（</a:t>
            </a:r>
            <a:r>
              <a:rPr lang="en-US" altLang="zh-CN" dirty="0" smtClean="0"/>
              <a:t>172.16.1.17</a:t>
            </a:r>
            <a:r>
              <a:rPr lang="zh-CN" altLang="en-US" dirty="0" smtClean="0"/>
              <a:t>）要通过</a:t>
            </a:r>
            <a:r>
              <a:rPr lang="en-US" altLang="zh-CN" dirty="0" smtClean="0"/>
              <a:t>Public Internet</a:t>
            </a:r>
            <a:r>
              <a:rPr lang="zh-CN" altLang="en-US" dirty="0" smtClean="0"/>
              <a:t>传信息给</a:t>
            </a:r>
            <a:r>
              <a:rPr lang="en-US" altLang="zh-CN" dirty="0" smtClean="0"/>
              <a:t>Branch Office</a:t>
            </a:r>
            <a:r>
              <a:rPr lang="zh-CN" altLang="en-US" dirty="0" smtClean="0"/>
              <a:t>的</a:t>
            </a:r>
            <a:r>
              <a:rPr lang="en-US" altLang="zh-CN" dirty="0" smtClean="0"/>
              <a:t>PC</a:t>
            </a:r>
            <a:r>
              <a:rPr lang="zh-CN" altLang="en-US" dirty="0" smtClean="0"/>
              <a:t>（</a:t>
            </a:r>
            <a:r>
              <a:rPr lang="en-US" altLang="zh-CN" dirty="0" smtClean="0"/>
              <a:t>172.16.2.48</a:t>
            </a:r>
            <a:r>
              <a:rPr lang="zh-CN" altLang="en-US" dirty="0" smtClean="0"/>
              <a:t>）</a:t>
            </a:r>
            <a:endParaRPr lang="en-US" altLang="zh-CN" dirty="0" smtClean="0"/>
          </a:p>
          <a:p>
            <a:r>
              <a:rPr kumimoji="1" lang="en-US" altLang="zh-CN" dirty="0" smtClean="0"/>
              <a:t>SA</a:t>
            </a:r>
            <a:r>
              <a:rPr kumimoji="1" lang="zh-CN" altLang="en-US" dirty="0" smtClean="0"/>
              <a:t>是</a:t>
            </a:r>
            <a:r>
              <a:rPr kumimoji="1" lang="en-US" altLang="zh-CN" dirty="0" smtClean="0"/>
              <a:t>security association</a:t>
            </a:r>
            <a:r>
              <a:rPr kumimoji="1" lang="zh-CN" altLang="en-US" dirty="0" smtClean="0"/>
              <a:t>的简称，是一条</a:t>
            </a:r>
            <a:r>
              <a:rPr kumimoji="1" lang="en-US" altLang="zh-CN" dirty="0" smtClean="0"/>
              <a:t>R1-&gt;R2</a:t>
            </a:r>
            <a:r>
              <a:rPr kumimoji="1" lang="zh-CN" altLang="en-US" dirty="0" smtClean="0"/>
              <a:t>的单向通道</a:t>
            </a:r>
            <a:r>
              <a:rPr kumimoji="1" lang="en-US" altLang="zh-CN" dirty="0" smtClean="0"/>
              <a:t>(</a:t>
            </a:r>
            <a:r>
              <a:rPr kumimoji="1" lang="zh-CN" altLang="en-US" dirty="0" smtClean="0"/>
              <a:t>只有</a:t>
            </a:r>
            <a:r>
              <a:rPr kumimoji="1" lang="en-US" altLang="zh-CN" dirty="0" smtClean="0"/>
              <a:t>R1</a:t>
            </a:r>
            <a:r>
              <a:rPr kumimoji="1" lang="zh-CN" altLang="en-US" dirty="0" smtClean="0"/>
              <a:t>有</a:t>
            </a:r>
            <a:r>
              <a:rPr kumimoji="1" lang="en-US" altLang="zh-CN" dirty="0" smtClean="0"/>
              <a:t>SA</a:t>
            </a:r>
            <a:r>
              <a:rPr kumimoji="1" lang="zh-CN" altLang="en-US" dirty="0" smtClean="0"/>
              <a:t>的信息，所以只能单向通信；注意</a:t>
            </a:r>
            <a:r>
              <a:rPr kumimoji="1" lang="en-US" altLang="zh-CN" dirty="0" smtClean="0"/>
              <a:t>R2</a:t>
            </a:r>
            <a:r>
              <a:rPr kumimoji="1" lang="zh-CN" altLang="en-US" dirty="0" smtClean="0"/>
              <a:t>也会建立另一个</a:t>
            </a:r>
            <a:r>
              <a:rPr kumimoji="1" lang="en-US" altLang="zh-CN" dirty="0" smtClean="0"/>
              <a:t>SA</a:t>
            </a:r>
            <a:r>
              <a:rPr kumimoji="1" lang="zh-CN" altLang="en-US" dirty="0" smtClean="0"/>
              <a:t>通向</a:t>
            </a:r>
            <a:r>
              <a:rPr kumimoji="1" lang="en-US" altLang="zh-CN" dirty="0" smtClean="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smtClean="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smtClean="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smtClean="0"/>
              <a:t>PC</a:t>
            </a:r>
            <a:r>
              <a:rPr lang="zh-CN" altLang="en-US" dirty="0" smtClean="0"/>
              <a:t>到</a:t>
            </a:r>
            <a:r>
              <a:rPr lang="en-US" altLang="zh-CN" dirty="0" smtClean="0"/>
              <a:t>R1</a:t>
            </a:r>
            <a:r>
              <a:rPr lang="zh-CN" altLang="en-US" dirty="0" smtClean="0"/>
              <a:t>之间，是普通的</a:t>
            </a:r>
            <a:r>
              <a:rPr lang="en-US" altLang="zh-CN" dirty="0" smtClean="0"/>
              <a:t>IP </a:t>
            </a:r>
            <a:r>
              <a:rPr lang="en-US" altLang="zh-CN" dirty="0"/>
              <a:t>datagram</a:t>
            </a:r>
          </a:p>
          <a:p>
            <a:r>
              <a:rPr lang="zh-CN" altLang="en-US" dirty="0" smtClean="0"/>
              <a:t>在这里叫</a:t>
            </a:r>
            <a:r>
              <a:rPr lang="en-US" altLang="zh-CN" dirty="0" smtClean="0"/>
              <a:t>Original IP datagram</a:t>
            </a:r>
          </a:p>
          <a:p>
            <a:r>
              <a:rPr lang="zh-CN" altLang="en-US" dirty="0" smtClean="0"/>
              <a:t>送信元是</a:t>
            </a:r>
            <a:r>
              <a:rPr lang="en-US" altLang="zh-CN" dirty="0" smtClean="0"/>
              <a:t>172.16.1.17</a:t>
            </a:r>
          </a:p>
          <a:p>
            <a:r>
              <a:rPr lang="zh-CN" altLang="en-US" dirty="0"/>
              <a:t>目的地</a:t>
            </a:r>
            <a:r>
              <a:rPr lang="zh-CN" altLang="en-US" dirty="0" smtClean="0"/>
              <a:t>是</a:t>
            </a:r>
            <a:r>
              <a:rPr lang="en-US" altLang="zh-CN" dirty="0" smtClean="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smtClean="0"/>
              <a:t>在</a:t>
            </a:r>
            <a:r>
              <a:rPr lang="en-US" altLang="zh-CN" dirty="0" smtClean="0"/>
              <a:t>R1</a:t>
            </a:r>
            <a:r>
              <a:rPr lang="zh-CN" altLang="en-US" dirty="0" smtClean="0"/>
              <a:t>和</a:t>
            </a:r>
            <a:r>
              <a:rPr lang="en-US" altLang="zh-CN" dirty="0" smtClean="0"/>
              <a:t>R2</a:t>
            </a:r>
            <a:r>
              <a:rPr lang="zh-CN" altLang="en-US" dirty="0" smtClean="0"/>
              <a:t>之间传输的是</a:t>
            </a:r>
            <a:r>
              <a:rPr lang="en-US" altLang="zh-CN" dirty="0" smtClean="0"/>
              <a:t>R1</a:t>
            </a:r>
            <a:r>
              <a:rPr lang="zh-CN" altLang="en-US" dirty="0" smtClean="0"/>
              <a:t>用</a:t>
            </a:r>
            <a:r>
              <a:rPr lang="en-US" altLang="zh-CN" dirty="0" smtClean="0"/>
              <a:t>ESP</a:t>
            </a:r>
            <a:r>
              <a:rPr lang="zh-CN" altLang="en-US" dirty="0" smtClean="0"/>
              <a:t>处理过的</a:t>
            </a:r>
            <a:r>
              <a:rPr lang="en-US" altLang="zh-CN" dirty="0" smtClean="0"/>
              <a:t>datagram</a:t>
            </a:r>
          </a:p>
          <a:p>
            <a:r>
              <a:rPr kumimoji="1" lang="zh-CN" altLang="en-US" dirty="0" smtClean="0"/>
              <a:t>以前</a:t>
            </a:r>
            <a:r>
              <a:rPr kumimoji="1" lang="en-US" altLang="zh-CN" dirty="0" smtClean="0"/>
              <a:t>Original datagram</a:t>
            </a:r>
            <a:r>
              <a:rPr kumimoji="1" lang="zh-CN" altLang="en-US" dirty="0" smtClean="0"/>
              <a:t>的</a:t>
            </a:r>
            <a:r>
              <a:rPr kumimoji="1" lang="en-US" altLang="zh-CN" dirty="0" smtClean="0"/>
              <a:t>header</a:t>
            </a:r>
            <a:r>
              <a:rPr kumimoji="1" lang="zh-CN" altLang="en-US" dirty="0" smtClean="0"/>
              <a:t>和</a:t>
            </a:r>
            <a:r>
              <a:rPr kumimoji="1" lang="en-US" altLang="zh-CN" dirty="0" smtClean="0"/>
              <a:t>payload</a:t>
            </a:r>
            <a:r>
              <a:rPr kumimoji="1" lang="zh-CN" altLang="en-US" dirty="0" smtClean="0"/>
              <a:t>都被加密</a:t>
            </a:r>
            <a:endParaRPr lang="en-US" altLang="zh-CN" dirty="0"/>
          </a:p>
          <a:p>
            <a:r>
              <a:rPr kumimoji="1" lang="zh-CN" altLang="en-US" dirty="0" smtClean="0"/>
              <a:t>然后新</a:t>
            </a:r>
            <a:r>
              <a:rPr kumimoji="1" lang="en-US" altLang="zh-CN" dirty="0" smtClean="0"/>
              <a:t>IP header</a:t>
            </a:r>
            <a:r>
              <a:rPr kumimoji="1" lang="zh-CN" altLang="en-US" dirty="0" smtClean="0"/>
              <a:t>中</a:t>
            </a:r>
            <a:endParaRPr kumimoji="1" lang="en-US" altLang="zh-CN" dirty="0" smtClean="0"/>
          </a:p>
          <a:p>
            <a:r>
              <a:rPr lang="zh-CN" altLang="en-US" u="sng" dirty="0" smtClean="0"/>
              <a:t>注意，</a:t>
            </a:r>
            <a:r>
              <a:rPr lang="en-US" altLang="zh-CN" u="sng" dirty="0" err="1" smtClean="0"/>
              <a:t>IPSec</a:t>
            </a:r>
            <a:r>
              <a:rPr lang="zh-CN" altLang="en-US" u="sng" dirty="0" smtClean="0"/>
              <a:t>的</a:t>
            </a:r>
            <a:r>
              <a:rPr lang="en-US" altLang="zh-CN" u="sng" dirty="0" smtClean="0"/>
              <a:t>datagram</a:t>
            </a:r>
            <a:r>
              <a:rPr lang="zh-CN" altLang="en-US" u="sng" dirty="0" smtClean="0"/>
              <a:t>有</a:t>
            </a:r>
            <a:r>
              <a:rPr lang="en-US" altLang="zh-CN" u="sng" dirty="0" smtClean="0"/>
              <a:t>serial#, </a:t>
            </a:r>
            <a:r>
              <a:rPr lang="zh-CN" altLang="en-US" u="sng" dirty="0" smtClean="0"/>
              <a:t>所以无法用</a:t>
            </a:r>
            <a:r>
              <a:rPr lang="en-US" altLang="zh-CN" u="sng" dirty="0" smtClean="0"/>
              <a:t>replay attack</a:t>
            </a:r>
            <a:endParaRPr kumimoji="1" lang="en-US" altLang="zh-CN" u="sng" dirty="0" smtClean="0"/>
          </a:p>
          <a:p>
            <a:r>
              <a:rPr lang="zh-CN" altLang="en-US" dirty="0" smtClean="0">
                <a:solidFill>
                  <a:srgbClr val="FF0000"/>
                </a:solidFill>
              </a:rPr>
              <a:t>送信元变成了</a:t>
            </a:r>
            <a:r>
              <a:rPr lang="en-US" altLang="zh-CN" dirty="0" smtClean="0">
                <a:solidFill>
                  <a:srgbClr val="FF0000"/>
                </a:solidFill>
              </a:rPr>
              <a:t>200.168.1.100</a:t>
            </a:r>
          </a:p>
          <a:p>
            <a:r>
              <a:rPr kumimoji="1" lang="zh-CN" altLang="en-US" dirty="0" smtClean="0">
                <a:solidFill>
                  <a:srgbClr val="FF0000"/>
                </a:solidFill>
              </a:rPr>
              <a:t>目的地变成了</a:t>
            </a:r>
            <a:r>
              <a:rPr kumimoji="1" lang="en-US" altLang="zh-CN" dirty="0" smtClean="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smtClean="0"/>
              <a:t>IPSec</a:t>
            </a:r>
            <a:r>
              <a:rPr kumimoji="1" lang="zh-CN" altLang="en-US" dirty="0" smtClean="0"/>
              <a:t>和</a:t>
            </a:r>
            <a:r>
              <a:rPr kumimoji="1" lang="en-US" altLang="zh-CN" dirty="0" smtClean="0"/>
              <a:t>SSL</a:t>
            </a:r>
            <a:r>
              <a:rPr kumimoji="1" lang="zh-CN" altLang="en-US" dirty="0" smtClean="0"/>
              <a:t>的不同点很多</a:t>
            </a:r>
            <a:endParaRPr kumimoji="1" lang="en-US" altLang="zh-CN" dirty="0" smtClean="0"/>
          </a:p>
          <a:p>
            <a:pPr marL="342900" indent="-342900">
              <a:buFont typeface="+mj-lt"/>
              <a:buAutoNum type="arabicPeriod"/>
            </a:pPr>
            <a:r>
              <a:rPr kumimoji="1" lang="zh-CN" altLang="en-US" dirty="0" smtClean="0"/>
              <a:t>作用的</a:t>
            </a:r>
            <a:r>
              <a:rPr kumimoji="1" lang="en-US" altLang="zh-CN" dirty="0" smtClean="0"/>
              <a:t>OSI Layer</a:t>
            </a:r>
            <a:r>
              <a:rPr kumimoji="1" lang="zh-CN" altLang="en-US" dirty="0" smtClean="0"/>
              <a:t>不同，</a:t>
            </a:r>
            <a:endParaRPr kumimoji="1" lang="en-US" altLang="zh-CN" dirty="0" smtClean="0"/>
          </a:p>
          <a:p>
            <a:pPr marL="342900" indent="-342900">
              <a:buFont typeface="+mj-lt"/>
              <a:buAutoNum type="arabicPeriod"/>
            </a:pPr>
            <a:r>
              <a:rPr lang="en-US" altLang="zh-CN" dirty="0" smtClean="0"/>
              <a:t>SSL</a:t>
            </a:r>
            <a:r>
              <a:rPr lang="zh-CN" altLang="en-US" dirty="0" smtClean="0"/>
              <a:t>不加密</a:t>
            </a:r>
            <a:r>
              <a:rPr lang="en-US" altLang="zh-CN" dirty="0" smtClean="0"/>
              <a:t>IP</a:t>
            </a:r>
            <a:r>
              <a:rPr lang="zh-CN" altLang="en-US" dirty="0" smtClean="0"/>
              <a:t>（因为</a:t>
            </a:r>
            <a:r>
              <a:rPr lang="en-US" altLang="zh-CN" dirty="0" smtClean="0"/>
              <a:t>SSL</a:t>
            </a:r>
            <a:r>
              <a:rPr lang="zh-CN" altLang="en-US" dirty="0" smtClean="0"/>
              <a:t>在</a:t>
            </a:r>
            <a:r>
              <a:rPr lang="en-US" altLang="zh-CN" dirty="0" smtClean="0"/>
              <a:t>network</a:t>
            </a:r>
            <a:r>
              <a:rPr lang="zh-CN" altLang="en-US" dirty="0" smtClean="0"/>
              <a:t>层的上面的上面）</a:t>
            </a:r>
            <a:endParaRPr lang="en-US" altLang="zh-CN" dirty="0" smtClean="0"/>
          </a:p>
          <a:p>
            <a:pPr marL="342900" indent="-342900">
              <a:buFont typeface="+mj-lt"/>
              <a:buAutoNum type="arabicPeriod"/>
            </a:pPr>
            <a:r>
              <a:rPr kumimoji="1" lang="en-US" altLang="zh-CN" dirty="0" err="1" smtClean="0"/>
              <a:t>IPSec</a:t>
            </a:r>
            <a:r>
              <a:rPr lang="zh-CN" altLang="en-US" dirty="0" smtClean="0"/>
              <a:t>加密</a:t>
            </a:r>
            <a:r>
              <a:rPr lang="en-US" altLang="zh-CN" dirty="0" smtClean="0"/>
              <a:t>IP</a:t>
            </a:r>
            <a:r>
              <a:rPr lang="zh-CN" altLang="en-US" dirty="0" smtClean="0"/>
              <a:t>（</a:t>
            </a:r>
            <a:r>
              <a:rPr lang="en-US" altLang="zh-CN" dirty="0" err="1" smtClean="0"/>
              <a:t>IPSec</a:t>
            </a:r>
            <a:r>
              <a:rPr lang="zh-CN" altLang="en-US" dirty="0" smtClean="0"/>
              <a:t>在</a:t>
            </a:r>
            <a:r>
              <a:rPr lang="en-US" altLang="zh-CN" dirty="0" smtClean="0"/>
              <a:t>network</a:t>
            </a:r>
            <a:r>
              <a:rPr lang="zh-CN" altLang="en-US" dirty="0" smtClean="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smtClean="0"/>
              <a:t>不明点：</a:t>
            </a:r>
            <a:endParaRPr kumimoji="1" lang="en-US" altLang="zh-CN" dirty="0" smtClean="0"/>
          </a:p>
          <a:p>
            <a:pPr marL="285750" indent="-285750">
              <a:buFont typeface="Arial" panose="020B0604020202020204" pitchFamily="34" charset="0"/>
              <a:buChar char="•"/>
            </a:pPr>
            <a:r>
              <a:rPr lang="en-US" altLang="zh-CN" dirty="0" smtClean="0"/>
              <a:t>R1</a:t>
            </a:r>
            <a:r>
              <a:rPr lang="zh-CN" altLang="en-US" dirty="0" smtClean="0"/>
              <a:t>和</a:t>
            </a:r>
            <a:r>
              <a:rPr lang="en-US" altLang="zh-CN" dirty="0" smtClean="0"/>
              <a:t>R2</a:t>
            </a:r>
            <a:r>
              <a:rPr lang="zh-CN" altLang="en-US" dirty="0" smtClean="0"/>
              <a:t>有什么硬件上的要求？</a:t>
            </a:r>
            <a:endParaRPr lang="en-US" altLang="zh-CN" dirty="0" smtClean="0"/>
          </a:p>
          <a:p>
            <a:pPr marL="285750" indent="-285750">
              <a:buFont typeface="Arial" panose="020B0604020202020204" pitchFamily="34" charset="0"/>
              <a:buChar char="•"/>
            </a:pPr>
            <a:r>
              <a:rPr kumimoji="1" lang="en-US" altLang="zh-CN" dirty="0" smtClean="0"/>
              <a:t>SA</a:t>
            </a:r>
            <a:r>
              <a:rPr kumimoji="1" lang="zh-CN" altLang="en-US" dirty="0" smtClean="0"/>
              <a:t>需要 钥匙交换么？</a:t>
            </a:r>
            <a:endParaRPr kumimoji="1" lang="en-US" altLang="zh-CN" dirty="0" smtClean="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smtClean="0"/>
              <a:t>R1</a:t>
            </a:r>
            <a:r>
              <a:rPr kumimoji="1" lang="zh-CN" altLang="en-US" dirty="0" smtClean="0"/>
              <a:t>有一个</a:t>
            </a:r>
            <a:r>
              <a:rPr kumimoji="1" lang="en-US" altLang="zh-CN" dirty="0" smtClean="0"/>
              <a:t>SAD(</a:t>
            </a:r>
            <a:r>
              <a:rPr lang="en-US" altLang="ja-JP" b="1" dirty="0"/>
              <a:t>Security Association Database</a:t>
            </a:r>
            <a:r>
              <a:rPr kumimoji="1" lang="en-US" altLang="zh-CN" dirty="0" smtClean="0"/>
              <a:t>)</a:t>
            </a:r>
          </a:p>
          <a:p>
            <a:r>
              <a:rPr kumimoji="1" lang="zh-CN" altLang="en-US" dirty="0" smtClean="0"/>
              <a:t>存储了所有</a:t>
            </a:r>
            <a:r>
              <a:rPr kumimoji="1" lang="en-US" altLang="zh-CN" dirty="0" smtClean="0"/>
              <a:t>SA</a:t>
            </a:r>
            <a:r>
              <a:rPr kumimoji="1" lang="zh-CN" altLang="en-US" dirty="0" smtClean="0"/>
              <a:t>信息（包括</a:t>
            </a:r>
            <a:r>
              <a:rPr kumimoji="1" lang="en-US" altLang="zh-CN" dirty="0" smtClean="0"/>
              <a:t>Key</a:t>
            </a:r>
            <a:r>
              <a:rPr kumimoji="1" lang="zh-CN" altLang="en-US" dirty="0" smtClean="0"/>
              <a:t>）</a:t>
            </a:r>
            <a:endParaRPr kumimoji="1" lang="en-US" altLang="zh-CN" dirty="0" smtClean="0"/>
          </a:p>
          <a:p>
            <a:r>
              <a:rPr lang="zh-CN" altLang="en-US" dirty="0" smtClean="0"/>
              <a:t>这个</a:t>
            </a:r>
            <a:r>
              <a:rPr lang="en-US" altLang="zh-CN" dirty="0" smtClean="0"/>
              <a:t>SAD</a:t>
            </a:r>
            <a:r>
              <a:rPr lang="zh-CN" altLang="en-US" dirty="0" smtClean="0"/>
              <a:t>可以是由人手动输入</a:t>
            </a:r>
            <a:endParaRPr lang="en-US" altLang="zh-CN" dirty="0" smtClean="0"/>
          </a:p>
          <a:p>
            <a:r>
              <a:rPr kumimoji="1" lang="zh-CN" altLang="en-US" dirty="0" smtClean="0"/>
              <a:t>也可以用</a:t>
            </a:r>
            <a:r>
              <a:rPr lang="en-US" altLang="ja-JP" dirty="0"/>
              <a:t>Internet Key Exchange (</a:t>
            </a:r>
            <a:r>
              <a:rPr lang="en-US" altLang="ja-JP" b="1" dirty="0">
                <a:solidFill>
                  <a:srgbClr val="FF0000"/>
                </a:solidFill>
              </a:rPr>
              <a:t>IKE</a:t>
            </a:r>
            <a:r>
              <a:rPr lang="en-US" altLang="ja-JP" dirty="0"/>
              <a:t>) </a:t>
            </a:r>
            <a:r>
              <a:rPr lang="en-US" altLang="ja-JP" dirty="0" smtClean="0"/>
              <a:t>protocol</a:t>
            </a:r>
            <a:r>
              <a:rPr lang="ja-JP" altLang="en-US" dirty="0"/>
              <a:t> </a:t>
            </a:r>
            <a:r>
              <a:rPr lang="en-US" altLang="ja-JP" dirty="0" smtClean="0"/>
              <a:t>(</a:t>
            </a:r>
            <a:r>
              <a:rPr lang="zh-CN" altLang="en-US" dirty="0" smtClean="0"/>
              <a:t>也是用</a:t>
            </a:r>
            <a:r>
              <a:rPr lang="en-US" altLang="zh-CN" dirty="0" smtClean="0"/>
              <a:t>DH</a:t>
            </a:r>
            <a:r>
              <a:rPr lang="zh-CN" altLang="en-US" smtClean="0"/>
              <a:t>钥匙交换</a:t>
            </a:r>
            <a:r>
              <a:rPr lang="en-US" altLang="ja-JP" smtClean="0"/>
              <a:t>)</a:t>
            </a:r>
            <a:endParaRPr kumimoji="1" lang="ja-JP" altLang="en-US"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14097</TotalTime>
  <Words>22538</Words>
  <Application>Microsoft Office PowerPoint</Application>
  <PresentationFormat>画面に合わせる (4:3)</PresentationFormat>
  <Paragraphs>2414</Paragraphs>
  <Slides>138</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138</vt:i4>
      </vt:variant>
    </vt:vector>
  </HeadingPairs>
  <TitlesOfParts>
    <vt:vector size="142"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1827</cp:revision>
  <dcterms:created xsi:type="dcterms:W3CDTF">2016-01-14T23:49:10Z</dcterms:created>
  <dcterms:modified xsi:type="dcterms:W3CDTF">2018-04-06T02:35:40Z</dcterms:modified>
</cp:coreProperties>
</file>